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338" r:id="rId2"/>
    <p:sldId id="399" r:id="rId3"/>
    <p:sldId id="395" r:id="rId4"/>
    <p:sldId id="360" r:id="rId5"/>
    <p:sldId id="353" r:id="rId6"/>
    <p:sldId id="355" r:id="rId7"/>
    <p:sldId id="377" r:id="rId8"/>
    <p:sldId id="388" r:id="rId9"/>
    <p:sldId id="375" r:id="rId10"/>
    <p:sldId id="358" r:id="rId11"/>
    <p:sldId id="393" r:id="rId12"/>
    <p:sldId id="342" r:id="rId13"/>
    <p:sldId id="371" r:id="rId14"/>
    <p:sldId id="362" r:id="rId15"/>
    <p:sldId id="363" r:id="rId16"/>
    <p:sldId id="372" r:id="rId17"/>
    <p:sldId id="345" r:id="rId18"/>
    <p:sldId id="389" r:id="rId19"/>
    <p:sldId id="391" r:id="rId20"/>
    <p:sldId id="364" r:id="rId21"/>
    <p:sldId id="382" r:id="rId22"/>
    <p:sldId id="398" r:id="rId23"/>
    <p:sldId id="361" r:id="rId24"/>
    <p:sldId id="397" r:id="rId25"/>
  </p:sldIdLst>
  <p:sldSz cx="9144000" cy="6858000" type="screen4x3"/>
  <p:notesSz cx="6805613" cy="99441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orient="horz" pos="300" userDrawn="1">
          <p15:clr>
            <a:srgbClr val="A4A3A4"/>
          </p15:clr>
        </p15:guide>
        <p15:guide id="3" orient="horz" pos="960">
          <p15:clr>
            <a:srgbClr val="A4A3A4"/>
          </p15:clr>
        </p15:guide>
        <p15:guide id="5" orient="horz" pos="4032">
          <p15:clr>
            <a:srgbClr val="A4A3A4"/>
          </p15:clr>
        </p15:guide>
        <p15:guide id="6" orient="horz" pos="3840">
          <p15:clr>
            <a:srgbClr val="A4A3A4"/>
          </p15:clr>
        </p15:guide>
        <p15:guide id="7" pos="3456">
          <p15:clr>
            <a:srgbClr val="A4A3A4"/>
          </p15:clr>
        </p15:guide>
        <p15:guide id="8" pos="272" userDrawn="1">
          <p15:clr>
            <a:srgbClr val="A4A3A4"/>
          </p15:clr>
        </p15:guide>
        <p15:guide id="9" pos="5472">
          <p15:clr>
            <a:srgbClr val="A4A3A4"/>
          </p15:clr>
        </p15:guide>
        <p15:guide id="10" pos="1247" userDrawn="1">
          <p15:clr>
            <a:srgbClr val="A4A3A4"/>
          </p15:clr>
        </p15:guide>
        <p15:guide id="11" pos="4416">
          <p15:clr>
            <a:srgbClr val="A4A3A4"/>
          </p15:clr>
        </p15:guide>
        <p15:guide id="12" pos="4512">
          <p15:clr>
            <a:srgbClr val="A4A3A4"/>
          </p15:clr>
        </p15:guide>
        <p15:guide id="13" pos="3360">
          <p15:clr>
            <a:srgbClr val="A4A3A4"/>
          </p15:clr>
        </p15:guide>
        <p15:guide id="14" pos="1344">
          <p15:clr>
            <a:srgbClr val="A4A3A4"/>
          </p15:clr>
        </p15:guide>
        <p15:guide id="15" pos="2290" userDrawn="1">
          <p15:clr>
            <a:srgbClr val="A4A3A4"/>
          </p15:clr>
        </p15:guide>
        <p15:guide id="16" pos="24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7DF"/>
    <a:srgbClr val="C0C0C0"/>
    <a:srgbClr val="702082"/>
    <a:srgbClr val="D8D7DF"/>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85459" autoAdjust="0"/>
  </p:normalViewPr>
  <p:slideViewPr>
    <p:cSldViewPr snapToGrid="0" showGuides="1">
      <p:cViewPr varScale="1">
        <p:scale>
          <a:sx n="64" d="100"/>
          <a:sy n="64" d="100"/>
        </p:scale>
        <p:origin x="1364" y="52"/>
      </p:cViewPr>
      <p:guideLst>
        <p:guide orient="horz" pos="2137"/>
        <p:guide orient="horz" pos="300"/>
        <p:guide orient="horz" pos="960"/>
        <p:guide orient="horz" pos="4032"/>
        <p:guide orient="horz" pos="3840"/>
        <p:guide pos="3456"/>
        <p:guide pos="272"/>
        <p:guide pos="5472"/>
        <p:guide pos="1247"/>
        <p:guide pos="4416"/>
        <p:guide pos="4512"/>
        <p:guide pos="3360"/>
        <p:guide pos="1344"/>
        <p:guide pos="2290"/>
        <p:guide pos="240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3" d="100"/>
          <a:sy n="73" d="100"/>
        </p:scale>
        <p:origin x="3023" y="10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854939" y="0"/>
            <a:ext cx="2949099" cy="498932"/>
          </a:xfrm>
          <a:prstGeom prst="rect">
            <a:avLst/>
          </a:prstGeom>
        </p:spPr>
        <p:txBody>
          <a:bodyPr vert="horz" lIns="92958" tIns="46479" rIns="92958" bIns="46479" rtlCol="0"/>
          <a:lstStyle>
            <a:lvl1pPr algn="r">
              <a:defRPr sz="1200"/>
            </a:lvl1pPr>
          </a:lstStyle>
          <a:p>
            <a:fld id="{D301E1B6-3125-48A0-B39B-258A8C29552C}" type="datetimeFigureOut">
              <a:rPr lang="en-US" smtClean="0"/>
              <a:t>6/7/2018</a:t>
            </a:fld>
            <a:endParaRPr lang="en-US" dirty="0"/>
          </a:p>
        </p:txBody>
      </p:sp>
      <p:sp>
        <p:nvSpPr>
          <p:cNvPr id="4" name="Footer Placeholder 3"/>
          <p:cNvSpPr>
            <a:spLocks noGrp="1"/>
          </p:cNvSpPr>
          <p:nvPr>
            <p:ph type="ftr" sz="quarter" idx="2"/>
          </p:nvPr>
        </p:nvSpPr>
        <p:spPr>
          <a:xfrm>
            <a:off x="0" y="9445169"/>
            <a:ext cx="2949099" cy="498931"/>
          </a:xfrm>
          <a:prstGeom prst="rect">
            <a:avLst/>
          </a:prstGeom>
        </p:spPr>
        <p:txBody>
          <a:bodyPr vert="horz" lIns="92958" tIns="46479" rIns="92958" bIns="46479" rtlCol="0" anchor="b"/>
          <a:lstStyle>
            <a:lvl1pPr algn="l">
              <a:defRPr sz="1200"/>
            </a:lvl1pPr>
          </a:lstStyle>
          <a:p>
            <a:endParaRPr lang="en-US" dirty="0"/>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720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854939" y="1"/>
            <a:ext cx="2949099" cy="497205"/>
          </a:xfrm>
          <a:prstGeom prst="rect">
            <a:avLst/>
          </a:prstGeom>
        </p:spPr>
        <p:txBody>
          <a:bodyPr vert="horz" lIns="92958" tIns="46479" rIns="92958" bIns="46479" rtlCol="0"/>
          <a:lstStyle>
            <a:lvl1pPr algn="r">
              <a:defRPr sz="1200"/>
            </a:lvl1pPr>
          </a:lstStyle>
          <a:p>
            <a:fld id="{B97DC975-A455-47BB-A68D-520EABF783D0}" type="datetimeFigureOut">
              <a:rPr lang="en-US" smtClean="0"/>
              <a:pPr/>
              <a:t>6/7/2018</a:t>
            </a:fld>
            <a:endParaRPr lang="en-US" dirty="0"/>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720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39" y="9445170"/>
            <a:ext cx="2949099" cy="497205"/>
          </a:xfrm>
          <a:prstGeom prst="rect">
            <a:avLst/>
          </a:prstGeom>
        </p:spPr>
        <p:txBody>
          <a:bodyPr vert="horz" lIns="92958" tIns="46479" rIns="92958" bIns="46479" rtlCol="0" anchor="b"/>
          <a:lstStyle>
            <a:lvl1pPr algn="r">
              <a:defRPr sz="1200"/>
            </a:lvl1pPr>
          </a:lstStyle>
          <a:p>
            <a:fld id="{A499B0F9-5275-4FDD-BFE5-B9E6F2FD770F}" type="slidenum">
              <a:rPr lang="en-US" smtClean="0"/>
              <a:pPr/>
              <a:t>‹#›</a:t>
            </a:fld>
            <a:endParaRPr lang="en-US" dirty="0"/>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1</a:t>
            </a:fld>
            <a:endParaRPr lang="en-US" dirty="0"/>
          </a:p>
        </p:txBody>
      </p:sp>
    </p:spTree>
    <p:extLst>
      <p:ext uri="{BB962C8B-B14F-4D97-AF65-F5344CB8AC3E}">
        <p14:creationId xmlns:p14="http://schemas.microsoft.com/office/powerpoint/2010/main" val="1197214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18</a:t>
            </a:fld>
            <a:endParaRPr lang="en-US" dirty="0"/>
          </a:p>
        </p:txBody>
      </p:sp>
    </p:spTree>
    <p:extLst>
      <p:ext uri="{BB962C8B-B14F-4D97-AF65-F5344CB8AC3E}">
        <p14:creationId xmlns:p14="http://schemas.microsoft.com/office/powerpoint/2010/main" val="124589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lead to overconfidence in two flavours – one, by reducing model performance to a set of numbers we trick our brain into ignorance</a:t>
            </a:r>
            <a:r>
              <a:rPr lang="en-US" dirty="0"/>
              <a:t>, two, fundamentally we are using what is already known.</a:t>
            </a:r>
            <a:endParaRPr lang="en-GB"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19</a:t>
            </a:fld>
            <a:endParaRPr lang="en-US" dirty="0"/>
          </a:p>
        </p:txBody>
      </p:sp>
    </p:spTree>
    <p:extLst>
      <p:ext uri="{BB962C8B-B14F-4D97-AF65-F5344CB8AC3E}">
        <p14:creationId xmlns:p14="http://schemas.microsoft.com/office/powerpoint/2010/main" val="1921347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Imagine a car insurance company wants to price insurance for car owners by predicting their accident rate with an algorithm. The company assumes that aggressive driving is linked both to drivers being more likely to have accidents and a preference for red cars.</a:t>
            </a:r>
          </a:p>
          <a:p>
            <a:r>
              <a:rPr lang="en-US" sz="1200" b="0" i="0" kern="1200" dirty="0">
                <a:solidFill>
                  <a:schemeClr val="tx1"/>
                </a:solidFill>
                <a:effectLst/>
                <a:latin typeface="+mn-lt"/>
                <a:ea typeface="+mn-ea"/>
                <a:cs typeface="+mn-cs"/>
              </a:rPr>
              <a:t>Whilst it would seem that the company could use red car preference as a good way of predicting who will cause accidents, there could be other variables at play: for example, what if individuals of a particular race are more likely to drive red cars, but are no more likely to drive aggressively or have accidents? If, in an attempt to be fair, the company removed or ignored race from the decision-making process, they might only have directly observable factors, like red car preference, from which to make a decision, thereby including, rather removing, hidden racial biases.</a:t>
            </a:r>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21</a:t>
            </a:fld>
            <a:endParaRPr lang="en-US" dirty="0"/>
          </a:p>
        </p:txBody>
      </p:sp>
    </p:spTree>
    <p:extLst>
      <p:ext uri="{BB962C8B-B14F-4D97-AF65-F5344CB8AC3E}">
        <p14:creationId xmlns:p14="http://schemas.microsoft.com/office/powerpoint/2010/main" val="3988872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Imagine a car insurance company wants to price insurance for car owners by predicting their accident rate with an algorithm. The company assumes that aggressive driving is linked both to drivers being more likely to have accidents and a preference for red cars.</a:t>
            </a:r>
          </a:p>
          <a:p>
            <a:r>
              <a:rPr lang="en-US" sz="1200" b="0" i="0" kern="1200" dirty="0">
                <a:solidFill>
                  <a:schemeClr val="tx1"/>
                </a:solidFill>
                <a:effectLst/>
                <a:latin typeface="+mn-lt"/>
                <a:ea typeface="+mn-ea"/>
                <a:cs typeface="+mn-cs"/>
              </a:rPr>
              <a:t>Whilst it would seem that the company could use red car preference as a good way of predicting who will cause accidents, there could be other variables at play: for example, what if individuals of a particular race are more likely to drive red cars, but are no more likely to drive aggressively or have accidents? If, in an attempt to be fair, the company removed or ignored race from the decision-making process, they might only have directly observable factors, like red car preference, from which to make a decision, thereby including, rather removing, hidden racial biases.</a:t>
            </a:r>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22</a:t>
            </a:fld>
            <a:endParaRPr lang="en-US" dirty="0"/>
          </a:p>
        </p:txBody>
      </p:sp>
    </p:spTree>
    <p:extLst>
      <p:ext uri="{BB962C8B-B14F-4D97-AF65-F5344CB8AC3E}">
        <p14:creationId xmlns:p14="http://schemas.microsoft.com/office/powerpoint/2010/main" val="141817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5</a:t>
            </a:fld>
            <a:endParaRPr lang="en-US" dirty="0"/>
          </a:p>
        </p:txBody>
      </p:sp>
    </p:spTree>
    <p:extLst>
      <p:ext uri="{BB962C8B-B14F-4D97-AF65-F5344CB8AC3E}">
        <p14:creationId xmlns:p14="http://schemas.microsoft.com/office/powerpoint/2010/main" val="231793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6</a:t>
            </a:fld>
            <a:endParaRPr lang="en-US" dirty="0"/>
          </a:p>
        </p:txBody>
      </p:sp>
    </p:spTree>
    <p:extLst>
      <p:ext uri="{BB962C8B-B14F-4D97-AF65-F5344CB8AC3E}">
        <p14:creationId xmlns:p14="http://schemas.microsoft.com/office/powerpoint/2010/main" val="202194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8</a:t>
            </a:fld>
            <a:endParaRPr lang="en-US" dirty="0"/>
          </a:p>
        </p:txBody>
      </p:sp>
    </p:spTree>
    <p:extLst>
      <p:ext uri="{BB962C8B-B14F-4D97-AF65-F5344CB8AC3E}">
        <p14:creationId xmlns:p14="http://schemas.microsoft.com/office/powerpoint/2010/main" val="249336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10</a:t>
            </a:fld>
            <a:endParaRPr lang="en-US" dirty="0"/>
          </a:p>
        </p:txBody>
      </p:sp>
    </p:spTree>
    <p:extLst>
      <p:ext uri="{BB962C8B-B14F-4D97-AF65-F5344CB8AC3E}">
        <p14:creationId xmlns:p14="http://schemas.microsoft.com/office/powerpoint/2010/main" val="2119975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12</a:t>
            </a:fld>
            <a:endParaRPr lang="en-US" dirty="0"/>
          </a:p>
        </p:txBody>
      </p:sp>
    </p:spTree>
    <p:extLst>
      <p:ext uri="{BB962C8B-B14F-4D97-AF65-F5344CB8AC3E}">
        <p14:creationId xmlns:p14="http://schemas.microsoft.com/office/powerpoint/2010/main" val="408033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13</a:t>
            </a:fld>
            <a:endParaRPr lang="en-US" dirty="0"/>
          </a:p>
        </p:txBody>
      </p:sp>
    </p:spTree>
    <p:extLst>
      <p:ext uri="{BB962C8B-B14F-4D97-AF65-F5344CB8AC3E}">
        <p14:creationId xmlns:p14="http://schemas.microsoft.com/office/powerpoint/2010/main" val="1240443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16</a:t>
            </a:fld>
            <a:endParaRPr lang="en-US" dirty="0"/>
          </a:p>
        </p:txBody>
      </p:sp>
    </p:spTree>
    <p:extLst>
      <p:ext uri="{BB962C8B-B14F-4D97-AF65-F5344CB8AC3E}">
        <p14:creationId xmlns:p14="http://schemas.microsoft.com/office/powerpoint/2010/main" val="248842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9B0F9-5275-4FDD-BFE5-B9E6F2FD770F}" type="slidenum">
              <a:rPr lang="en-US" smtClean="0"/>
              <a:pPr/>
              <a:t>17</a:t>
            </a:fld>
            <a:endParaRPr lang="en-US" dirty="0"/>
          </a:p>
        </p:txBody>
      </p:sp>
    </p:spTree>
    <p:extLst>
      <p:ext uri="{BB962C8B-B14F-4D97-AF65-F5344CB8AC3E}">
        <p14:creationId xmlns:p14="http://schemas.microsoft.com/office/powerpoint/2010/main" val="2729654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image slide — click to edit</a:t>
            </a:r>
            <a:br>
              <a:rPr lang="en-US" dirty="0"/>
            </a:br>
            <a:r>
              <a:rPr lang="en-US" dirty="0"/>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pic>
        <p:nvPicPr>
          <p:cNvPr id="14" name="Picture 13"/>
          <p:cNvPicPr>
            <a:picLocks noChangeAspect="1"/>
          </p:cNvPicPr>
          <p:nvPr userDrawn="1"/>
        </p:nvPicPr>
        <p:blipFill>
          <a:blip r:embed="rId3" cstate="print"/>
          <a:stretch>
            <a:fillRect/>
          </a:stretch>
        </p:blipFill>
        <p:spPr>
          <a:xfrm>
            <a:off x="5877560" y="6273358"/>
            <a:ext cx="3022600" cy="584200"/>
          </a:xfrm>
          <a:prstGeom prst="rect">
            <a:avLst/>
          </a:prstGeom>
        </p:spPr>
      </p:pic>
      <p:sp>
        <p:nvSpPr>
          <p:cNvPr id="11"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dirty="0"/>
          </a:p>
        </p:txBody>
      </p:sp>
    </p:spTree>
    <p:extLst>
      <p:ext uri="{BB962C8B-B14F-4D97-AF65-F5344CB8AC3E}">
        <p14:creationId xmlns:p14="http://schemas.microsoft.com/office/powerpoint/2010/main" val="3456336395"/>
      </p:ext>
    </p:extLst>
  </p:cSld>
  <p:clrMapOvr>
    <a:masterClrMapping/>
  </p:clrMapOvr>
  <p:hf hdr="0" dt="0"/>
  <p:extLst mod="1">
    <p:ext uri="{DCECCB84-F9BA-43D5-87BE-67443E8EF086}">
      <p15:sldGuideLst xmlns:p15="http://schemas.microsoft.com/office/powerpoint/2012/main">
        <p15:guide id="1" orient="horz" pos="4178"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a:t>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5"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3"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0"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dirty="0"/>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20" name="Footer Placeholder 3 Copyright"/>
          <p:cNvSpPr>
            <a:spLocks noGrp="1"/>
          </p:cNvSpPr>
          <p:nvPr>
            <p:ph type="ftr" sz="quarter" idx="11"/>
          </p:nvPr>
        </p:nvSpPr>
        <p:spPr>
          <a:xfrm>
            <a:off x="457199" y="6515096"/>
            <a:ext cx="5277853" cy="92333"/>
          </a:xfrm>
        </p:spPr>
        <p:txBody>
          <a:bodyPr/>
          <a:lstStyle>
            <a:lvl1pPr>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7" name="Picture 6" descr="0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Date Placeholder 4"/>
          <p:cNvSpPr>
            <a:spLocks noGrp="1"/>
          </p:cNvSpPr>
          <p:nvPr>
            <p:ph type="dt" sz="half" idx="10"/>
          </p:nvPr>
        </p:nvSpPr>
        <p:spPr>
          <a:xfrm>
            <a:off x="1441450" y="6356350"/>
            <a:ext cx="1042279" cy="365125"/>
          </a:xfrm>
          <a:prstGeom prst="rect">
            <a:avLst/>
          </a:prstGeom>
        </p:spPr>
        <p:txBody>
          <a:bodyPr/>
          <a:lstStyle/>
          <a:p>
            <a:fld id="{A94F5801-AFDE-684F-8BBB-E7EBF0E64DE7}" type="datetimeFigureOut">
              <a:rPr lang="en-US" smtClean="0"/>
              <a:t>6/7/2018</a:t>
            </a:fld>
            <a:endParaRPr lang="en-GB" dirty="0"/>
          </a:p>
        </p:txBody>
      </p:sp>
      <p:sp>
        <p:nvSpPr>
          <p:cNvPr id="9" name="Footer Placeholder 5"/>
          <p:cNvSpPr>
            <a:spLocks noGrp="1"/>
          </p:cNvSpPr>
          <p:nvPr>
            <p:ph type="ftr" sz="quarter" idx="11"/>
          </p:nvPr>
        </p:nvSpPr>
        <p:spPr>
          <a:xfrm>
            <a:off x="2719610" y="6356350"/>
            <a:ext cx="2895600" cy="365125"/>
          </a:xfrm>
          <a:prstGeom prst="rect">
            <a:avLst/>
          </a:prstGeom>
        </p:spPr>
        <p:txBody>
          <a:bodyPr/>
          <a:lstStyle>
            <a:lvl1pPr algn="l">
              <a:defRPr/>
            </a:lvl1pPr>
          </a:lstStyle>
          <a:p>
            <a:endParaRPr lang="en-GB" dirty="0"/>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p>
            <a:fld id="{B43670A9-E71B-C24A-BC7A-6EBF172A8789}" type="slidenum">
              <a:rPr lang="en-GB" smtClean="0"/>
              <a:t>‹#›</a:t>
            </a:fld>
            <a:endParaRPr lang="en-GB"/>
          </a:p>
        </p:txBody>
      </p:sp>
      <p:sp>
        <p:nvSpPr>
          <p:cNvPr id="2" name="Title 1"/>
          <p:cNvSpPr>
            <a:spLocks noGrp="1"/>
          </p:cNvSpPr>
          <p:nvPr>
            <p:ph type="title"/>
          </p:nvPr>
        </p:nvSpPr>
        <p:spPr>
          <a:xfrm>
            <a:off x="457200" y="359616"/>
            <a:ext cx="8229600" cy="1058021"/>
          </a:xfrm>
        </p:spPr>
        <p:txBody>
          <a:bodyPr>
            <a:normAutofit/>
          </a:bodyPr>
          <a:lstStyle>
            <a:lvl1pPr algn="l">
              <a:defRPr sz="2400"/>
            </a:lvl1p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44687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dirty="0"/>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cobrand image slide — click to edit</a:t>
            </a:r>
            <a:br>
              <a:rPr lang="en-US" dirty="0"/>
            </a:br>
            <a:r>
              <a:rPr lang="en-US" dirty="0"/>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pic>
        <p:nvPicPr>
          <p:cNvPr id="13" name="Picture 12"/>
          <p:cNvPicPr>
            <a:picLocks noChangeAspect="1"/>
          </p:cNvPicPr>
          <p:nvPr userDrawn="1"/>
        </p:nvPicPr>
        <p:blipFill>
          <a:blip r:embed="rId3" cstate="print"/>
          <a:stretch>
            <a:fillRect/>
          </a:stretch>
        </p:blipFill>
        <p:spPr>
          <a:xfrm>
            <a:off x="5877560" y="6273358"/>
            <a:ext cx="3022600" cy="584200"/>
          </a:xfrm>
          <a:prstGeom prst="rect">
            <a:avLst/>
          </a:prstGeom>
        </p:spPr>
      </p:pic>
      <p:sp>
        <p:nvSpPr>
          <p:cNvPr id="20"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dirty="0"/>
          </a:p>
        </p:txBody>
      </p:sp>
    </p:spTree>
    <p:extLst>
      <p:ext uri="{BB962C8B-B14F-4D97-AF65-F5344CB8AC3E}">
        <p14:creationId xmlns:p14="http://schemas.microsoft.com/office/powerpoint/2010/main" val="116138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color slide — click to edit</a:t>
            </a:r>
            <a:br>
              <a:rPr lang="en-US" dirty="0"/>
            </a:br>
            <a:r>
              <a:rPr lang="en-US" dirty="0"/>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9" name="Picture 18"/>
          <p:cNvPicPr>
            <a:picLocks noChangeAspect="1"/>
          </p:cNvPicPr>
          <p:nvPr userDrawn="1"/>
        </p:nvPicPr>
        <p:blipFill>
          <a:blip r:embed="rId2" cstate="print"/>
          <a:stretch>
            <a:fillRect/>
          </a:stretch>
        </p:blipFill>
        <p:spPr>
          <a:xfrm>
            <a:off x="5877560" y="6273358"/>
            <a:ext cx="3022600" cy="584200"/>
          </a:xfrm>
          <a:prstGeom prst="rect">
            <a:avLst/>
          </a:prstGeom>
        </p:spPr>
      </p:pic>
      <p:sp>
        <p:nvSpPr>
          <p:cNvPr id="27"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a:t>
            </a:r>
            <a:endParaRPr lang="en-US" dirty="0"/>
          </a:p>
        </p:txBody>
      </p:sp>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extLst>
      <p:ext uri="{BB962C8B-B14F-4D97-AF65-F5344CB8AC3E}">
        <p14:creationId xmlns:p14="http://schemas.microsoft.com/office/powerpoint/2010/main" val="2082299848"/>
      </p:ext>
    </p:extLst>
  </p:cSld>
  <p:clrMapOvr>
    <a:masterClrMapping/>
  </p:clrMapOvr>
  <p:extLst mod="1">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dirty="0"/>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dirty="0"/>
              <a:t>Divider image slide — click to edit text</a:t>
            </a:r>
          </a:p>
        </p:txBody>
      </p:sp>
      <p:pic>
        <p:nvPicPr>
          <p:cNvPr id="25" name="Picture 24"/>
          <p:cNvPicPr>
            <a:picLocks noChangeAspect="1"/>
          </p:cNvPicPr>
          <p:nvPr userDrawn="1"/>
        </p:nvPicPr>
        <p:blipFill>
          <a:blip r:embed="rId3" cstate="print"/>
          <a:stretch>
            <a:fillRect/>
          </a:stretch>
        </p:blipFill>
        <p:spPr>
          <a:xfrm>
            <a:off x="6675343" y="6300216"/>
            <a:ext cx="1782857" cy="347429"/>
          </a:xfrm>
          <a:prstGeom prst="rect">
            <a:avLst/>
          </a:prstGeom>
        </p:spPr>
      </p:pic>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3301743665"/>
      </p:ext>
    </p:extLst>
  </p:cSld>
  <p:clrMapOvr>
    <a:masterClrMapping/>
  </p:clrMapOvr>
  <p:hf hdr="0" dt="0"/>
  <p:extLst mod="1">
    <p:ext uri="{DCECCB84-F9BA-43D5-87BE-67443E8EF086}">
      <p15:sldGuideLst xmlns:p15="http://schemas.microsoft.com/office/powerpoint/2012/main">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Rectangle 10"/>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dirty="0"/>
              <a:t>Click to add subheading</a:t>
            </a:r>
          </a:p>
        </p:txBody>
      </p:sp>
      <p:sp>
        <p:nvSpPr>
          <p:cNvPr id="13" name="Title 1"/>
          <p:cNvSpPr>
            <a:spLocks noGrp="1"/>
          </p:cNvSpPr>
          <p:nvPr>
            <p:ph type="title" hasCustomPrompt="1"/>
          </p:nvPr>
        </p:nvSpPr>
        <p:spPr>
          <a:xfrm>
            <a:off x="457200" y="1524001"/>
            <a:ext cx="4636008" cy="381000"/>
          </a:xfrm>
        </p:spPr>
        <p:txBody>
          <a:bodyPr>
            <a:noAutofit/>
          </a:bodyPr>
          <a:lstStyle>
            <a:lvl1pPr>
              <a:defRPr baseline="0"/>
            </a:lvl1pPr>
          </a:lstStyle>
          <a:p>
            <a:r>
              <a:rPr lang="en-US" dirty="0"/>
              <a:t>Divider color slide — click to edit text</a:t>
            </a:r>
          </a:p>
        </p:txBody>
      </p:sp>
      <p:grpSp>
        <p:nvGrpSpPr>
          <p:cNvPr id="14" name="Group 13"/>
          <p:cNvGrpSpPr/>
          <p:nvPr userDrawn="1"/>
        </p:nvGrpSpPr>
        <p:grpSpPr>
          <a:xfrm>
            <a:off x="457200" y="3829699"/>
            <a:ext cx="1855788"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8" name="Picture 27"/>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6"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
        <p:nvSpPr>
          <p:cNvPr id="20" name="Rectangle 19"/>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extLst mod="1">
    <p:ext uri="{DCECCB84-F9BA-43D5-87BE-67443E8EF086}">
      <p15:sldGuideLst xmlns:p15="http://schemas.microsoft.com/office/powerpoint/2012/main">
        <p15:guide id="1" orient="horz" pos="4104"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
        <p:nvSpPr>
          <p:cNvPr id="10" name="Content Placeholder 2"/>
          <p:cNvSpPr>
            <a:spLocks noGrp="1"/>
          </p:cNvSpPr>
          <p:nvPr>
            <p:ph idx="14"/>
          </p:nvPr>
        </p:nvSpPr>
        <p:spPr>
          <a:xfrm>
            <a:off x="457199" y="3910888"/>
            <a:ext cx="8229600" cy="2265485"/>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199630"/>
      </p:ext>
    </p:extLst>
  </p:cSld>
  <p:clrMapOvr>
    <a:masterClrMapping/>
  </p:clrMapOvr>
  <p:extLst mod="1">
    <p:ext uri="{DCECCB84-F9BA-43D5-87BE-67443E8EF086}">
      <p15:sldGuideLst xmlns:p15="http://schemas.microsoft.com/office/powerpoint/2012/main">
        <p15:guide id="1" orient="horz" pos="4104">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2"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dirty="0"/>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1"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238890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8"/>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dirty="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
        <p:nvSpPr>
          <p:cNvPr id="9" name="Rectangle 8"/>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730" r:id="rId7"/>
    <p:sldLayoutId id="2147483695" r:id="rId8"/>
    <p:sldLayoutId id="2147483721" r:id="rId9"/>
    <p:sldLayoutId id="2147483688" r:id="rId10"/>
    <p:sldLayoutId id="2147483672" r:id="rId11"/>
    <p:sldLayoutId id="2147483689" r:id="rId12"/>
    <p:sldLayoutId id="2147483690" r:id="rId13"/>
    <p:sldLayoutId id="2147483667" r:id="rId14"/>
    <p:sldLayoutId id="2147483697" r:id="rId15"/>
    <p:sldLayoutId id="2147483731" r:id="rId16"/>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04"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tags" Target="../tags/tag5.xml"/><Relationship Id="rId7" Type="http://schemas.openxmlformats.org/officeDocument/2006/relationships/notesSlide" Target="../notesSlides/notesSlide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1.xml"/><Relationship Id="rId5" Type="http://schemas.openxmlformats.org/officeDocument/2006/relationships/tags" Target="../tags/tag7.xml"/><Relationship Id="rId4"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hyperlink" Target="https://xkcd.com/1478" TargetMode="External"/></Relationships>
</file>

<file path=ppt/slides/_rels/slide16.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20.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36.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tags" Target="../tags/tag39.xml"/><Relationship Id="rId7" Type="http://schemas.openxmlformats.org/officeDocument/2006/relationships/image" Target="../media/image21.svg"/><Relationship Id="rId12" Type="http://schemas.openxmlformats.org/officeDocument/2006/relationships/image" Target="../media/image24.png"/><Relationship Id="rId17" Type="http://schemas.openxmlformats.org/officeDocument/2006/relationships/image" Target="../media/image31.svg"/><Relationship Id="rId2" Type="http://schemas.openxmlformats.org/officeDocument/2006/relationships/tags" Target="../tags/tag38.xml"/><Relationship Id="rId16" Type="http://schemas.openxmlformats.org/officeDocument/2006/relationships/image" Target="../media/image26.png"/><Relationship Id="rId1" Type="http://schemas.openxmlformats.org/officeDocument/2006/relationships/tags" Target="../tags/tag37.xml"/><Relationship Id="rId6" Type="http://schemas.openxmlformats.org/officeDocument/2006/relationships/image" Target="../media/image21.png"/><Relationship Id="rId11" Type="http://schemas.openxmlformats.org/officeDocument/2006/relationships/image" Target="../media/image25.svg"/><Relationship Id="rId5" Type="http://schemas.openxmlformats.org/officeDocument/2006/relationships/notesSlide" Target="../notesSlides/notesSlide9.xml"/><Relationship Id="rId15" Type="http://schemas.openxmlformats.org/officeDocument/2006/relationships/image" Target="../media/image29.svg"/><Relationship Id="rId10" Type="http://schemas.openxmlformats.org/officeDocument/2006/relationships/image" Target="../media/image23.png"/><Relationship Id="rId4" Type="http://schemas.openxmlformats.org/officeDocument/2006/relationships/slideLayout" Target="../slideLayouts/slideLayout6.xml"/><Relationship Id="rId9" Type="http://schemas.openxmlformats.org/officeDocument/2006/relationships/image" Target="../media/image23.svg"/><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tags" Target="../tags/tag42.xml"/><Relationship Id="rId7" Type="http://schemas.openxmlformats.org/officeDocument/2006/relationships/image" Target="../media/image29.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2.xml"/><Relationship Id="rId5" Type="http://schemas.openxmlformats.org/officeDocument/2006/relationships/slideLayout" Target="../slideLayouts/slideLayout6.xml"/><Relationship Id="rId4" Type="http://schemas.openxmlformats.org/officeDocument/2006/relationships/tags" Target="../tags/tag43.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46.xml"/><Relationship Id="rId7" Type="http://schemas.openxmlformats.org/officeDocument/2006/relationships/tags" Target="../tags/tag47.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13.xml"/><Relationship Id="rId5" Type="http://schemas.openxmlformats.org/officeDocument/2006/relationships/slideLayout" Target="../slideLayouts/slideLayout6.xml"/><Relationship Id="rId4" Type="http://schemas.openxmlformats.org/officeDocument/2006/relationships/tags" Target="../tags/tag47.xml"/><Relationship Id="rId9"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9.xml"/><Relationship Id="rId1" Type="http://schemas.openxmlformats.org/officeDocument/2006/relationships/tags" Target="../tags/tag4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hyperlink" Target="http://blog.stephenwolfram.com/2013/04/data-science-of-the-facebook-world" TargetMode="Externa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hyperlink" Target="https://www.gbif.org/"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lstStyle/>
          <a:p>
            <a:r>
              <a:rPr lang="en-GB" dirty="0"/>
              <a:t>Analysing Analytics</a:t>
            </a:r>
          </a:p>
        </p:txBody>
      </p:sp>
      <p:sp>
        <p:nvSpPr>
          <p:cNvPr id="4" name="Text Placeholder 3"/>
          <p:cNvSpPr>
            <a:spLocks noGrp="1"/>
          </p:cNvSpPr>
          <p:nvPr>
            <p:ph type="body" sz="quarter" idx="15"/>
            <p:custDataLst>
              <p:tags r:id="rId3"/>
            </p:custDataLst>
          </p:nvPr>
        </p:nvSpPr>
        <p:spPr/>
        <p:txBody>
          <a:bodyPr/>
          <a:lstStyle/>
          <a:p>
            <a:r>
              <a:rPr lang="en-GB" dirty="0"/>
              <a:t>Matthew Edwards, Rachael McNaughton</a:t>
            </a:r>
          </a:p>
        </p:txBody>
      </p:sp>
      <p:sp>
        <p:nvSpPr>
          <p:cNvPr id="5" name="Text Placeholder 4"/>
          <p:cNvSpPr>
            <a:spLocks noGrp="1"/>
          </p:cNvSpPr>
          <p:nvPr>
            <p:ph type="body" sz="quarter" idx="16"/>
            <p:custDataLst>
              <p:tags r:id="rId4"/>
            </p:custDataLst>
          </p:nvPr>
        </p:nvSpPr>
        <p:spPr/>
        <p:txBody>
          <a:bodyPr/>
          <a:lstStyle/>
          <a:p>
            <a:endParaRPr lang="en-GB" dirty="0"/>
          </a:p>
        </p:txBody>
      </p:sp>
      <p:sp>
        <p:nvSpPr>
          <p:cNvPr id="11" name="Text Placeholder 10"/>
          <p:cNvSpPr>
            <a:spLocks noGrp="1"/>
          </p:cNvSpPr>
          <p:nvPr>
            <p:ph type="body" sz="quarter" idx="17"/>
            <p:custDataLst>
              <p:tags r:id="rId5"/>
            </p:custDataLst>
          </p:nvPr>
        </p:nvSpPr>
        <p:spPr/>
        <p:txBody>
          <a:bodyPr/>
          <a:lstStyle/>
          <a:p>
            <a:r>
              <a:rPr lang="en-GB" dirty="0"/>
              <a:t>SIAS –  5 June 2018</a:t>
            </a:r>
          </a:p>
        </p:txBody>
      </p:sp>
      <p:sp>
        <p:nvSpPr>
          <p:cNvPr id="6" name="Footer Placeholder 5"/>
          <p:cNvSpPr>
            <a:spLocks noGrp="1"/>
          </p:cNvSpPr>
          <p:nvPr>
            <p:ph type="ftr" sz="quarter" idx="3"/>
          </p:nvPr>
        </p:nvSpPr>
        <p:spPr/>
        <p:txBody>
          <a:bodyPr/>
          <a:lstStyle/>
          <a:p>
            <a:r>
              <a:rPr lang="en-US"/>
              <a:t>© 2018 Willis Towers Watson. All rights reserved.</a:t>
            </a:r>
            <a:endParaRPr lang="en-GB" dirty="0"/>
          </a:p>
        </p:txBody>
      </p:sp>
    </p:spTree>
    <p:custDataLst>
      <p:tags r:id="rId1"/>
    </p:custDataLst>
    <p:extLst>
      <p:ext uri="{BB962C8B-B14F-4D97-AF65-F5344CB8AC3E}">
        <p14:creationId xmlns:p14="http://schemas.microsoft.com/office/powerpoint/2010/main" val="3884411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a:t>Comparison of approaches</a:t>
            </a:r>
            <a:endParaRPr lang="en-US" dirty="0"/>
          </a:p>
        </p:txBody>
      </p:sp>
      <p:sp>
        <p:nvSpPr>
          <p:cNvPr id="11" name="Text Placeholder 10"/>
          <p:cNvSpPr>
            <a:spLocks noGrp="1"/>
          </p:cNvSpPr>
          <p:nvPr>
            <p:ph type="body" sz="quarter" idx="13"/>
          </p:nvPr>
        </p:nvSpPr>
        <p:spPr/>
        <p:txBody>
          <a:bodyPr/>
          <a:lstStyle/>
          <a:p>
            <a:endParaRPr lang="en-GB"/>
          </a:p>
        </p:txBody>
      </p:sp>
      <p:graphicFrame>
        <p:nvGraphicFramePr>
          <p:cNvPr id="10" name="Content Placeholder 9">
            <a:extLst>
              <a:ext uri="{FF2B5EF4-FFF2-40B4-BE49-F238E27FC236}">
                <a16:creationId xmlns:a16="http://schemas.microsoft.com/office/drawing/2014/main" xmlns="" id="{4AE3289C-C671-4FA7-AEDD-94FA40C8D8CF}"/>
              </a:ext>
            </a:extLst>
          </p:cNvPr>
          <p:cNvGraphicFramePr>
            <a:graphicFrameLocks noGrp="1"/>
          </p:cNvGraphicFramePr>
          <p:nvPr>
            <p:ph idx="1"/>
            <p:custDataLst>
              <p:tags r:id="rId3"/>
            </p:custDataLst>
            <p:extLst>
              <p:ext uri="{D42A27DB-BD31-4B8C-83A1-F6EECF244321}">
                <p14:modId xmlns:p14="http://schemas.microsoft.com/office/powerpoint/2010/main" val="960803143"/>
              </p:ext>
            </p:extLst>
          </p:nvPr>
        </p:nvGraphicFramePr>
        <p:xfrm>
          <a:off x="457199" y="1293164"/>
          <a:ext cx="8229906" cy="4953600"/>
        </p:xfrm>
        <a:graphic>
          <a:graphicData uri="http://schemas.openxmlformats.org/drawingml/2006/table">
            <a:tbl>
              <a:tblPr firstRow="1" bandRow="1">
                <a:tableStyleId>{5C22544A-7EE6-4342-B048-85BDC9FD1C3A}</a:tableStyleId>
              </a:tblPr>
              <a:tblGrid>
                <a:gridCol w="3868435">
                  <a:extLst>
                    <a:ext uri="{9D8B030D-6E8A-4147-A177-3AD203B41FA5}">
                      <a16:colId xmlns:a16="http://schemas.microsoft.com/office/drawing/2014/main" xmlns="" val="3173084505"/>
                    </a:ext>
                  </a:extLst>
                </a:gridCol>
                <a:gridCol w="4361471">
                  <a:extLst>
                    <a:ext uri="{9D8B030D-6E8A-4147-A177-3AD203B41FA5}">
                      <a16:colId xmlns:a16="http://schemas.microsoft.com/office/drawing/2014/main" xmlns="" val="2980951751"/>
                    </a:ext>
                  </a:extLst>
                </a:gridCol>
              </a:tblGrid>
              <a:tr h="0">
                <a:tc>
                  <a:txBody>
                    <a:bodyPr/>
                    <a:lstStyle/>
                    <a:p>
                      <a:pPr algn="l">
                        <a:lnSpc>
                          <a:spcPct val="100000"/>
                        </a:lnSpc>
                        <a:spcBef>
                          <a:spcPts val="0"/>
                        </a:spcBef>
                        <a:spcAft>
                          <a:spcPts val="0"/>
                        </a:spcAft>
                      </a:pPr>
                      <a:r>
                        <a:rPr lang="en-GB" sz="1600" dirty="0"/>
                        <a:t>Causal model</a:t>
                      </a:r>
                      <a:endParaRPr lang="en-US" sz="1600" b="1" dirty="0">
                        <a:solidFill>
                          <a:schemeClr val="dk1"/>
                        </a:solidFill>
                        <a:latin typeface="Arial" panose="020B0604020202020204" pitchFamily="34" charset="0"/>
                      </a:endParaRPr>
                    </a:p>
                  </a:txBody>
                  <a:tcPr marL="73387" marR="73387" marT="72000" marB="72000"/>
                </a:tc>
                <a:tc>
                  <a:txBody>
                    <a:bodyPr/>
                    <a:lstStyle/>
                    <a:p>
                      <a:pPr algn="l">
                        <a:lnSpc>
                          <a:spcPct val="100000"/>
                        </a:lnSpc>
                        <a:spcBef>
                          <a:spcPts val="0"/>
                        </a:spcBef>
                        <a:spcAft>
                          <a:spcPts val="0"/>
                        </a:spcAft>
                      </a:pPr>
                      <a:r>
                        <a:rPr lang="en-GB" sz="1600" dirty="0"/>
                        <a:t>‘Big data’ / </a:t>
                      </a:r>
                      <a:r>
                        <a:rPr lang="en-GB" sz="1600"/>
                        <a:t>advanced analytics approach</a:t>
                      </a:r>
                      <a:endParaRPr lang="en-US" sz="1600" b="1" dirty="0">
                        <a:solidFill>
                          <a:schemeClr val="dk1"/>
                        </a:solidFill>
                        <a:latin typeface="Arial" panose="020B0604020202020204" pitchFamily="34" charset="0"/>
                      </a:endParaRPr>
                    </a:p>
                  </a:txBody>
                  <a:tcPr marL="73387" marR="73387" marT="72000" marB="72000"/>
                </a:tc>
                <a:extLst>
                  <a:ext uri="{0D108BD9-81ED-4DB2-BD59-A6C34878D82A}">
                    <a16:rowId xmlns:a16="http://schemas.microsoft.com/office/drawing/2014/main" xmlns="" val="1452258595"/>
                  </a:ext>
                </a:extLst>
              </a:tr>
              <a:tr h="0">
                <a:tc>
                  <a:txBody>
                    <a:bodyPr/>
                    <a:lstStyle/>
                    <a:p>
                      <a:pPr algn="l">
                        <a:lnSpc>
                          <a:spcPct val="100000"/>
                        </a:lnSpc>
                        <a:spcBef>
                          <a:spcPts val="0"/>
                        </a:spcBef>
                        <a:spcAft>
                          <a:spcPts val="0"/>
                        </a:spcAft>
                      </a:pPr>
                      <a:r>
                        <a:rPr lang="en-US" sz="1600" dirty="0"/>
                        <a:t>What are the causes? – how do we go from cause to effect? = </a:t>
                      </a:r>
                      <a:r>
                        <a:rPr lang="en-US" sz="1600" b="1" i="1" dirty="0"/>
                        <a:t>epistemology</a:t>
                      </a:r>
                      <a:endParaRPr lang="en-US" sz="1600" b="1" i="1" dirty="0">
                        <a:solidFill>
                          <a:schemeClr val="dk1"/>
                        </a:solidFill>
                        <a:latin typeface="Arial" panose="020B0604020202020204" pitchFamily="34" charset="0"/>
                      </a:endParaRPr>
                    </a:p>
                  </a:txBody>
                  <a:tcPr marL="73387" marR="73387" marT="72000" marB="72000">
                    <a:solidFill>
                      <a:srgbClr val="EFEEDE"/>
                    </a:solidFill>
                  </a:tcPr>
                </a:tc>
                <a:tc>
                  <a:txBody>
                    <a:bodyPr/>
                    <a:lstStyle/>
                    <a:p>
                      <a:pPr algn="l">
                        <a:lnSpc>
                          <a:spcPct val="100000"/>
                        </a:lnSpc>
                        <a:spcBef>
                          <a:spcPts val="0"/>
                        </a:spcBef>
                        <a:spcAft>
                          <a:spcPts val="0"/>
                        </a:spcAft>
                      </a:pPr>
                      <a:r>
                        <a:rPr lang="en-US" sz="1600" dirty="0"/>
                        <a:t>All about effects (and thus predictions)</a:t>
                      </a:r>
                      <a:br>
                        <a:rPr lang="en-US" sz="1600" dirty="0"/>
                      </a:br>
                      <a:r>
                        <a:rPr lang="en-US" sz="1600" dirty="0"/>
                        <a:t>– who cares about causes? = </a:t>
                      </a:r>
                      <a:r>
                        <a:rPr lang="en-US" sz="1600" b="1" i="1" dirty="0"/>
                        <a:t>ontology</a:t>
                      </a:r>
                      <a:endParaRPr lang="en-US" sz="1600" b="1" i="1" dirty="0">
                        <a:solidFill>
                          <a:schemeClr val="dk1"/>
                        </a:solidFill>
                        <a:latin typeface="Arial" panose="020B0604020202020204" pitchFamily="34" charset="0"/>
                      </a:endParaRPr>
                    </a:p>
                  </a:txBody>
                  <a:tcPr marL="73387" marR="73387" marT="72000" marB="72000">
                    <a:solidFill>
                      <a:srgbClr val="EFEEDE"/>
                    </a:solidFill>
                  </a:tcPr>
                </a:tc>
                <a:extLst>
                  <a:ext uri="{0D108BD9-81ED-4DB2-BD59-A6C34878D82A}">
                    <a16:rowId xmlns:a16="http://schemas.microsoft.com/office/drawing/2014/main" xmlns="" val="4189508586"/>
                  </a:ext>
                </a:extLst>
              </a:tr>
              <a:tr h="0">
                <a:tc>
                  <a:txBody>
                    <a:bodyPr/>
                    <a:lstStyle/>
                    <a:p>
                      <a:pPr algn="l">
                        <a:lnSpc>
                          <a:spcPct val="100000"/>
                        </a:lnSpc>
                        <a:spcBef>
                          <a:spcPts val="0"/>
                        </a:spcBef>
                        <a:spcAft>
                          <a:spcPts val="0"/>
                        </a:spcAft>
                      </a:pPr>
                      <a:r>
                        <a:rPr lang="en-GB" sz="1600" dirty="0"/>
                        <a:t>Likely to aid understanding where simple causality already known</a:t>
                      </a:r>
                      <a:endParaRPr lang="en-US" sz="1600" b="0" dirty="0">
                        <a:solidFill>
                          <a:schemeClr val="dk1"/>
                        </a:solidFill>
                        <a:latin typeface="Arial" panose="020B0604020202020204" pitchFamily="34" charset="0"/>
                      </a:endParaRPr>
                    </a:p>
                  </a:txBody>
                  <a:tcPr marL="73387" marR="73387" marT="72000" marB="72000">
                    <a:solidFill>
                      <a:srgbClr val="EFEEDE"/>
                    </a:solidFill>
                  </a:tcPr>
                </a:tc>
                <a:tc>
                  <a:txBody>
                    <a:bodyPr/>
                    <a:lstStyle/>
                    <a:p>
                      <a:pPr algn="l">
                        <a:lnSpc>
                          <a:spcPct val="100000"/>
                        </a:lnSpc>
                        <a:spcBef>
                          <a:spcPts val="0"/>
                        </a:spcBef>
                        <a:spcAft>
                          <a:spcPts val="0"/>
                        </a:spcAft>
                      </a:pPr>
                      <a:r>
                        <a:rPr lang="en-GB" sz="1600" dirty="0"/>
                        <a:t>Helps to discover possible (currently unknown) causality</a:t>
                      </a:r>
                      <a:endParaRPr lang="en-US" sz="1600" b="0" dirty="0">
                        <a:solidFill>
                          <a:schemeClr val="dk1"/>
                        </a:solidFill>
                        <a:latin typeface="Arial" panose="020B0604020202020204" pitchFamily="34" charset="0"/>
                      </a:endParaRPr>
                    </a:p>
                  </a:txBody>
                  <a:tcPr marL="73387" marR="73387" marT="72000" marB="72000">
                    <a:solidFill>
                      <a:srgbClr val="EFEEDE"/>
                    </a:solidFill>
                  </a:tcPr>
                </a:tc>
                <a:extLst>
                  <a:ext uri="{0D108BD9-81ED-4DB2-BD59-A6C34878D82A}">
                    <a16:rowId xmlns:a16="http://schemas.microsoft.com/office/drawing/2014/main" xmlns="" val="3765984193"/>
                  </a:ext>
                </a:extLst>
              </a:tr>
              <a:tr h="0">
                <a:tc>
                  <a:txBody>
                    <a:bodyPr/>
                    <a:lstStyle/>
                    <a:p>
                      <a:pPr algn="l">
                        <a:lnSpc>
                          <a:spcPct val="100000"/>
                        </a:lnSpc>
                        <a:spcBef>
                          <a:spcPts val="0"/>
                        </a:spcBef>
                        <a:spcAft>
                          <a:spcPts val="0"/>
                        </a:spcAft>
                      </a:pPr>
                      <a:r>
                        <a:rPr lang="en-GB" sz="1600" dirty="0"/>
                        <a:t>Simple / transparent</a:t>
                      </a:r>
                      <a:endParaRPr lang="en-US" sz="1600" b="0" dirty="0">
                        <a:solidFill>
                          <a:schemeClr val="dk1"/>
                        </a:solidFill>
                        <a:latin typeface="Arial" panose="020B0604020202020204" pitchFamily="34" charset="0"/>
                      </a:endParaRPr>
                    </a:p>
                  </a:txBody>
                  <a:tcPr marL="73387" marR="73387" marT="72000" marB="72000">
                    <a:solidFill>
                      <a:srgbClr val="EFEEDE"/>
                    </a:solidFill>
                  </a:tcPr>
                </a:tc>
                <a:tc>
                  <a:txBody>
                    <a:bodyPr/>
                    <a:lstStyle/>
                    <a:p>
                      <a:pPr algn="l">
                        <a:lnSpc>
                          <a:spcPct val="100000"/>
                        </a:lnSpc>
                        <a:spcBef>
                          <a:spcPts val="0"/>
                        </a:spcBef>
                        <a:spcAft>
                          <a:spcPts val="0"/>
                        </a:spcAft>
                      </a:pPr>
                      <a:r>
                        <a:rPr lang="en-GB" sz="1600" dirty="0"/>
                        <a:t>Complex / ‘black box’</a:t>
                      </a:r>
                      <a:endParaRPr lang="en-US" sz="1600" b="0" dirty="0">
                        <a:solidFill>
                          <a:schemeClr val="dk1"/>
                        </a:solidFill>
                        <a:latin typeface="Arial" panose="020B0604020202020204" pitchFamily="34" charset="0"/>
                      </a:endParaRPr>
                    </a:p>
                  </a:txBody>
                  <a:tcPr marL="73387" marR="73387" marT="72000" marB="72000">
                    <a:solidFill>
                      <a:srgbClr val="EFEEDE"/>
                    </a:solidFill>
                  </a:tcPr>
                </a:tc>
                <a:extLst>
                  <a:ext uri="{0D108BD9-81ED-4DB2-BD59-A6C34878D82A}">
                    <a16:rowId xmlns:a16="http://schemas.microsoft.com/office/drawing/2014/main" xmlns="" val="2101391422"/>
                  </a:ext>
                </a:extLst>
              </a:tr>
              <a:tr h="0">
                <a:tc>
                  <a:txBody>
                    <a:bodyPr/>
                    <a:lstStyle/>
                    <a:p>
                      <a:pPr algn="l">
                        <a:lnSpc>
                          <a:spcPct val="100000"/>
                        </a:lnSpc>
                        <a:spcBef>
                          <a:spcPts val="0"/>
                        </a:spcBef>
                        <a:spcAft>
                          <a:spcPts val="0"/>
                        </a:spcAft>
                      </a:pPr>
                      <a:r>
                        <a:rPr lang="en-GB" sz="1600" dirty="0"/>
                        <a:t>More ‘qualitative’ rigour around factor inclusion? (</a:t>
                      </a:r>
                      <a:r>
                        <a:rPr lang="en-GB" sz="1600" dirty="0" err="1"/>
                        <a:t>eg</a:t>
                      </a:r>
                      <a:r>
                        <a:rPr lang="en-GB" sz="1600" dirty="0"/>
                        <a:t> along lines of BH criteria)</a:t>
                      </a:r>
                      <a:endParaRPr lang="en-US" sz="1600" b="0" dirty="0">
                        <a:solidFill>
                          <a:schemeClr val="dk1"/>
                        </a:solidFill>
                        <a:latin typeface="Arial" panose="020B0604020202020204" pitchFamily="34" charset="0"/>
                      </a:endParaRPr>
                    </a:p>
                  </a:txBody>
                  <a:tcPr marL="73387" marR="73387" marT="72000" marB="72000">
                    <a:solidFill>
                      <a:srgbClr val="EFEEDE"/>
                    </a:solidFill>
                  </a:tcPr>
                </a:tc>
                <a:tc>
                  <a:txBody>
                    <a:bodyPr/>
                    <a:lstStyle/>
                    <a:p>
                      <a:pPr algn="l">
                        <a:lnSpc>
                          <a:spcPct val="100000"/>
                        </a:lnSpc>
                        <a:spcBef>
                          <a:spcPts val="0"/>
                        </a:spcBef>
                        <a:spcAft>
                          <a:spcPts val="0"/>
                        </a:spcAft>
                      </a:pPr>
                      <a:r>
                        <a:rPr lang="en-GB" sz="1600" dirty="0"/>
                        <a:t>Factors / models decided in more </a:t>
                      </a:r>
                      <a:br>
                        <a:rPr lang="en-GB" sz="1600" dirty="0"/>
                      </a:br>
                      <a:r>
                        <a:rPr lang="en-GB" sz="1600" dirty="0"/>
                        <a:t>‘algorithmic’ approach</a:t>
                      </a:r>
                      <a:endParaRPr lang="en-US" sz="1600" b="0" dirty="0">
                        <a:solidFill>
                          <a:schemeClr val="dk1"/>
                        </a:solidFill>
                        <a:latin typeface="Arial" panose="020B0604020202020204" pitchFamily="34" charset="0"/>
                      </a:endParaRPr>
                    </a:p>
                  </a:txBody>
                  <a:tcPr marL="73387" marR="73387" marT="72000" marB="72000">
                    <a:solidFill>
                      <a:srgbClr val="EFEEDE"/>
                    </a:solidFill>
                  </a:tcPr>
                </a:tc>
                <a:extLst>
                  <a:ext uri="{0D108BD9-81ED-4DB2-BD59-A6C34878D82A}">
                    <a16:rowId xmlns:a16="http://schemas.microsoft.com/office/drawing/2014/main" xmlns="" val="2904636439"/>
                  </a:ext>
                </a:extLst>
              </a:tr>
              <a:tr h="0">
                <a:tc>
                  <a:txBody>
                    <a:bodyPr/>
                    <a:lstStyle/>
                    <a:p>
                      <a:pPr algn="l">
                        <a:lnSpc>
                          <a:spcPct val="100000"/>
                        </a:lnSpc>
                        <a:spcBef>
                          <a:spcPts val="0"/>
                        </a:spcBef>
                        <a:spcAft>
                          <a:spcPts val="0"/>
                        </a:spcAft>
                      </a:pPr>
                      <a:r>
                        <a:rPr lang="en-GB" sz="1600" b="0" dirty="0">
                          <a:solidFill>
                            <a:schemeClr val="dk1"/>
                          </a:solidFill>
                          <a:latin typeface="Arial" panose="020B0604020202020204" pitchFamily="34" charset="0"/>
                        </a:rPr>
                        <a:t>Required to achieve counterfactual fairness</a:t>
                      </a:r>
                      <a:endParaRPr lang="en-US" sz="1600" b="0" dirty="0">
                        <a:solidFill>
                          <a:schemeClr val="dk1"/>
                        </a:solidFill>
                        <a:latin typeface="Arial" panose="020B0604020202020204" pitchFamily="34" charset="0"/>
                      </a:endParaRPr>
                    </a:p>
                  </a:txBody>
                  <a:tcPr marL="73387" marR="73387" marT="72000" marB="72000">
                    <a:solidFill>
                      <a:srgbClr val="EFEEDE"/>
                    </a:solidFill>
                  </a:tcPr>
                </a:tc>
                <a:tc>
                  <a:txBody>
                    <a:bodyPr/>
                    <a:lstStyle/>
                    <a:p>
                      <a:pPr algn="l">
                        <a:lnSpc>
                          <a:spcPct val="100000"/>
                        </a:lnSpc>
                        <a:spcBef>
                          <a:spcPts val="0"/>
                        </a:spcBef>
                        <a:spcAft>
                          <a:spcPts val="0"/>
                        </a:spcAft>
                      </a:pPr>
                      <a:r>
                        <a:rPr lang="en-GB" sz="1600" b="0" dirty="0">
                          <a:solidFill>
                            <a:schemeClr val="dk1"/>
                          </a:solidFill>
                          <a:latin typeface="Arial" panose="020B0604020202020204" pitchFamily="34" charset="0"/>
                        </a:rPr>
                        <a:t>Ignores counterfactuals (but implicitly allowed)</a:t>
                      </a:r>
                      <a:endParaRPr lang="en-US" sz="1600" b="0" dirty="0">
                        <a:solidFill>
                          <a:schemeClr val="dk1"/>
                        </a:solidFill>
                        <a:latin typeface="Arial" panose="020B0604020202020204" pitchFamily="34" charset="0"/>
                      </a:endParaRPr>
                    </a:p>
                  </a:txBody>
                  <a:tcPr marL="73387" marR="73387" marT="72000" marB="72000">
                    <a:solidFill>
                      <a:srgbClr val="EFEEDE"/>
                    </a:solidFill>
                  </a:tcPr>
                </a:tc>
                <a:extLst>
                  <a:ext uri="{0D108BD9-81ED-4DB2-BD59-A6C34878D82A}">
                    <a16:rowId xmlns:a16="http://schemas.microsoft.com/office/drawing/2014/main" xmlns="" val="353710435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More applicable to stress uses?</a:t>
                      </a:r>
                      <a:endParaRPr lang="en-US" sz="1600" b="0" dirty="0">
                        <a:solidFill>
                          <a:schemeClr val="dk1"/>
                        </a:solidFill>
                        <a:latin typeface="Arial" panose="020B0604020202020204" pitchFamily="34" charset="0"/>
                      </a:endParaRPr>
                    </a:p>
                    <a:p>
                      <a:pPr algn="l">
                        <a:lnSpc>
                          <a:spcPct val="100000"/>
                        </a:lnSpc>
                        <a:spcBef>
                          <a:spcPts val="0"/>
                        </a:spcBef>
                        <a:spcAft>
                          <a:spcPts val="0"/>
                        </a:spcAft>
                      </a:pPr>
                      <a:endParaRPr lang="en-US" sz="1600" b="0" dirty="0">
                        <a:solidFill>
                          <a:schemeClr val="dk1"/>
                        </a:solidFill>
                        <a:latin typeface="Arial" panose="020B0604020202020204" pitchFamily="34" charset="0"/>
                      </a:endParaRPr>
                    </a:p>
                  </a:txBody>
                  <a:tcPr marL="73387" marR="73387" marT="72000" marB="72000">
                    <a:solidFill>
                      <a:srgbClr val="EFEEDE"/>
                    </a:solidFill>
                  </a:tcPr>
                </a:tc>
                <a:tc>
                  <a:txBody>
                    <a:bodyPr/>
                    <a:lstStyle/>
                    <a:p>
                      <a:pPr algn="l">
                        <a:lnSpc>
                          <a:spcPct val="100000"/>
                        </a:lnSpc>
                        <a:spcBef>
                          <a:spcPts val="0"/>
                        </a:spcBef>
                        <a:spcAft>
                          <a:spcPts val="0"/>
                        </a:spcAft>
                      </a:pPr>
                      <a:endParaRPr lang="en-US" sz="1600" b="0" dirty="0">
                        <a:solidFill>
                          <a:schemeClr val="dk1"/>
                        </a:solidFill>
                        <a:latin typeface="Arial" panose="020B0604020202020204" pitchFamily="34" charset="0"/>
                      </a:endParaRPr>
                    </a:p>
                  </a:txBody>
                  <a:tcPr marL="73387" marR="73387" marT="72000" marB="72000">
                    <a:solidFill>
                      <a:srgbClr val="EFEEDE"/>
                    </a:solidFill>
                  </a:tcPr>
                </a:tc>
                <a:extLst>
                  <a:ext uri="{0D108BD9-81ED-4DB2-BD59-A6C34878D82A}">
                    <a16:rowId xmlns:a16="http://schemas.microsoft.com/office/drawing/2014/main" xmlns="" val="923654216"/>
                  </a:ext>
                </a:extLst>
              </a:tr>
              <a:tr h="0">
                <a:tc>
                  <a:txBody>
                    <a:bodyPr/>
                    <a:lstStyle/>
                    <a:p>
                      <a:pPr algn="l">
                        <a:lnSpc>
                          <a:spcPct val="100000"/>
                        </a:lnSpc>
                        <a:spcBef>
                          <a:spcPts val="0"/>
                        </a:spcBef>
                        <a:spcAft>
                          <a:spcPts val="0"/>
                        </a:spcAft>
                      </a:pPr>
                      <a:endParaRPr lang="en-US" sz="1600" b="0" dirty="0">
                        <a:solidFill>
                          <a:schemeClr val="dk1"/>
                        </a:solidFill>
                        <a:latin typeface="Arial" panose="020B0604020202020204" pitchFamily="34" charset="0"/>
                      </a:endParaRPr>
                    </a:p>
                  </a:txBody>
                  <a:tcPr marL="73387" marR="73387" marT="72000" marB="72000">
                    <a:solidFill>
                      <a:srgbClr val="EFEED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Confuse association with causation? (may not be a predictive problem, but ethical problem?)</a:t>
                      </a:r>
                      <a:endParaRPr lang="en-US" sz="1600" b="0" dirty="0">
                        <a:solidFill>
                          <a:schemeClr val="dk1"/>
                        </a:solidFill>
                        <a:latin typeface="Arial" panose="020B0604020202020204" pitchFamily="34" charset="0"/>
                      </a:endParaRPr>
                    </a:p>
                  </a:txBody>
                  <a:tcPr marL="73387" marR="73387" marT="72000" marB="72000">
                    <a:solidFill>
                      <a:srgbClr val="EFEEDE"/>
                    </a:solidFill>
                  </a:tcPr>
                </a:tc>
                <a:extLst>
                  <a:ext uri="{0D108BD9-81ED-4DB2-BD59-A6C34878D82A}">
                    <a16:rowId xmlns:a16="http://schemas.microsoft.com/office/drawing/2014/main" xmlns="" val="1579800616"/>
                  </a:ext>
                </a:extLst>
              </a:tr>
              <a:tr h="0">
                <a:tc gridSpan="2">
                  <a:txBody>
                    <a:bodyPr/>
                    <a:lstStyle/>
                    <a:p>
                      <a:pPr algn="l">
                        <a:lnSpc>
                          <a:spcPct val="100000"/>
                        </a:lnSpc>
                        <a:spcBef>
                          <a:spcPts val="0"/>
                        </a:spcBef>
                        <a:spcAft>
                          <a:spcPts val="0"/>
                        </a:spcAft>
                      </a:pPr>
                      <a:r>
                        <a:rPr lang="en-GB" sz="1600" i="1" dirty="0">
                          <a:solidFill>
                            <a:schemeClr val="bg1"/>
                          </a:solidFill>
                        </a:rPr>
                        <a:t>Also various obvious points re computational speed, data requirements …</a:t>
                      </a:r>
                      <a:endParaRPr lang="en-US" sz="1600" b="0" i="1" dirty="0">
                        <a:solidFill>
                          <a:schemeClr val="bg1"/>
                        </a:solidFill>
                        <a:latin typeface="Arial" panose="020B0604020202020204" pitchFamily="34" charset="0"/>
                      </a:endParaRPr>
                    </a:p>
                  </a:txBody>
                  <a:tcPr marL="73387" marR="73387" marT="72000" marB="72000">
                    <a:solidFill>
                      <a:schemeClr val="tx1"/>
                    </a:solidFill>
                  </a:tcPr>
                </a:tc>
                <a:tc hMerge="1">
                  <a:txBody>
                    <a:bodyPr/>
                    <a:lstStyle/>
                    <a:p>
                      <a:pPr algn="l">
                        <a:lnSpc>
                          <a:spcPct val="100000"/>
                        </a:lnSpc>
                        <a:spcBef>
                          <a:spcPts val="0"/>
                        </a:spcBef>
                        <a:spcAft>
                          <a:spcPts val="0"/>
                        </a:spcAft>
                      </a:pPr>
                      <a:endParaRPr lang="en-US" sz="1600" b="0" dirty="0">
                        <a:solidFill>
                          <a:schemeClr val="dk1"/>
                        </a:solidFill>
                        <a:latin typeface="Arial" panose="020B0604020202020204" pitchFamily="34" charset="0"/>
                      </a:endParaRPr>
                    </a:p>
                  </a:txBody>
                  <a:tcPr marL="72000" marR="72000" marT="72000" marB="72000">
                    <a:lnL w="12700" cap="flat" cmpd="sng" algn="ctr">
                      <a:solidFill>
                        <a:schemeClr val="dk1"/>
                      </a:solidFill>
                      <a:prstDash val="solid"/>
                      <a:round/>
                      <a:headEnd type="none" w="med" len="med"/>
                      <a:tailEnd type="none" w="med" len="med"/>
                    </a:lnL>
                    <a:lnR w="12700" cap="flat" cmpd="sng" algn="ctr">
                      <a:solidFill>
                        <a:schemeClr val="dk1">
                          <a:alpha val="0"/>
                        </a:schemeClr>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extLst>
                  <a:ext uri="{0D108BD9-81ED-4DB2-BD59-A6C34878D82A}">
                    <a16:rowId xmlns:a16="http://schemas.microsoft.com/office/drawing/2014/main" xmlns="" val="3954013459"/>
                  </a:ext>
                </a:extLst>
              </a:tr>
            </a:tbl>
          </a:graphicData>
        </a:graphic>
      </p:graphicFrame>
      <p:sp>
        <p:nvSpPr>
          <p:cNvPr id="4" name="Slide Number Placeholder 3"/>
          <p:cNvSpPr>
            <a:spLocks noGrp="1"/>
          </p:cNvSpPr>
          <p:nvPr>
            <p:ph type="sldNum" sz="quarter" idx="4"/>
          </p:nvPr>
        </p:nvSpPr>
        <p:spPr/>
        <p:txBody>
          <a:bodyPr/>
          <a:lstStyle/>
          <a:p>
            <a:fld id="{2083E393-C0BF-4ED8-8545-7E4C90AFF831}" type="slidenum">
              <a:rPr lang="en-US" smtClean="0"/>
              <a:pPr/>
              <a:t>10</a:t>
            </a:fld>
            <a:endParaRPr lang="en-US"/>
          </a:p>
        </p:txBody>
      </p:sp>
      <p:sp>
        <p:nvSpPr>
          <p:cNvPr id="3" name="Footer Placeholder 2"/>
          <p:cNvSpPr>
            <a:spLocks noGrp="1"/>
          </p:cNvSpPr>
          <p:nvPr>
            <p:ph type="ftr" sz="quarter" idx="3"/>
          </p:nvPr>
        </p:nvSpPr>
        <p:spPr/>
        <p:txBody>
          <a:bodyPr/>
          <a:lstStyle/>
          <a:p>
            <a:r>
              <a:rPr lang="en-US"/>
              <a:t>© 2018 Willis Towers Watson. All rights reserved. Proprietary and Confidential. For Willis Towers Watson and Willis Towers Watson client use only.</a:t>
            </a:r>
            <a:endParaRPr lang="en-US" dirty="0"/>
          </a:p>
        </p:txBody>
      </p:sp>
      <p:sp>
        <p:nvSpPr>
          <p:cNvPr id="8"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spTree>
    <p:custDataLst>
      <p:tags r:id="rId1"/>
    </p:custDataLst>
    <p:extLst>
      <p:ext uri="{BB962C8B-B14F-4D97-AF65-F5344CB8AC3E}">
        <p14:creationId xmlns:p14="http://schemas.microsoft.com/office/powerpoint/2010/main" val="3681023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p:txBody>
          <a:bodyPr/>
          <a:lstStyle/>
          <a:p>
            <a:r>
              <a:rPr lang="en-GB" dirty="0"/>
              <a:t>Interesting correlations</a:t>
            </a:r>
          </a:p>
        </p:txBody>
      </p:sp>
      <p:sp>
        <p:nvSpPr>
          <p:cNvPr id="9" name="Text Placeholder 8"/>
          <p:cNvSpPr>
            <a:spLocks noGrp="1"/>
          </p:cNvSpPr>
          <p:nvPr>
            <p:ph type="body" sz="quarter" idx="13"/>
          </p:nvPr>
        </p:nvSpPr>
        <p:spPr/>
        <p:txBody>
          <a:bodyPr/>
          <a:lstStyle/>
          <a:p>
            <a:endParaRPr lang="en-GB"/>
          </a:p>
        </p:txBody>
      </p:sp>
      <p:sp>
        <p:nvSpPr>
          <p:cNvPr id="4" name="Slide Number Placeholder 3"/>
          <p:cNvSpPr>
            <a:spLocks noGrp="1"/>
          </p:cNvSpPr>
          <p:nvPr>
            <p:ph type="sldNum" sz="quarter" idx="4"/>
          </p:nvPr>
        </p:nvSpPr>
        <p:spPr>
          <a:xfrm>
            <a:off x="8305800" y="6400800"/>
            <a:ext cx="381000" cy="136525"/>
          </a:xfrm>
        </p:spPr>
        <p:txBody>
          <a:bodyPr/>
          <a:lstStyle/>
          <a:p>
            <a:fld id="{2083E393-C0BF-4ED8-8545-7E4C90AFF831}" type="slidenum">
              <a:rPr lang="en-US" smtClean="0"/>
              <a:pPr/>
              <a:t>11</a:t>
            </a:fld>
            <a:endParaRPr lang="en-US"/>
          </a:p>
        </p:txBody>
      </p:sp>
      <p:sp>
        <p:nvSpPr>
          <p:cNvPr id="3" name="Footer Placeholder 2"/>
          <p:cNvSpPr>
            <a:spLocks noGrp="1"/>
          </p:cNvSpPr>
          <p:nvPr>
            <p:ph type="ftr" sz="quarter" idx="3"/>
          </p:nvPr>
        </p:nvSpPr>
        <p:spPr>
          <a:xfrm>
            <a:off x="457200" y="6515100"/>
            <a:ext cx="5276850" cy="92075"/>
          </a:xfrm>
        </p:spPr>
        <p:txBody>
          <a:bodyPr/>
          <a:lstStyle/>
          <a:p>
            <a:r>
              <a:rPr lang="en-US"/>
              <a:t>© 2018 Willis Towers Watson. All rights reserved. Proprietary and Confidential. For Willis Towers Watson and Willis Towers Watson client use only.</a:t>
            </a:r>
            <a:endParaRPr lang="en-US" dirty="0"/>
          </a:p>
        </p:txBody>
      </p:sp>
      <p:sp>
        <p:nvSpPr>
          <p:cNvPr id="11"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pic>
        <p:nvPicPr>
          <p:cNvPr id="5" name="Picture 4">
            <a:extLst>
              <a:ext uri="{FF2B5EF4-FFF2-40B4-BE49-F238E27FC236}">
                <a16:creationId xmlns:a16="http://schemas.microsoft.com/office/drawing/2014/main" xmlns="" id="{EB45A1A6-7535-4685-BD0B-4B9C23589A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63" y="1700274"/>
            <a:ext cx="8383712" cy="3305117"/>
          </a:xfrm>
          <a:prstGeom prst="rect">
            <a:avLst/>
          </a:prstGeom>
          <a:ln w="12700">
            <a:solidFill>
              <a:schemeClr val="tx1"/>
            </a:solidFill>
          </a:ln>
        </p:spPr>
      </p:pic>
      <p:sp>
        <p:nvSpPr>
          <p:cNvPr id="6" name="TextBox 5">
            <a:extLst>
              <a:ext uri="{FF2B5EF4-FFF2-40B4-BE49-F238E27FC236}">
                <a16:creationId xmlns:a16="http://schemas.microsoft.com/office/drawing/2014/main" xmlns="" id="{301A135B-B384-456C-BD14-29E3B8DF56A4}"/>
              </a:ext>
            </a:extLst>
          </p:cNvPr>
          <p:cNvSpPr txBox="1"/>
          <p:nvPr/>
        </p:nvSpPr>
        <p:spPr>
          <a:xfrm>
            <a:off x="687420" y="5561028"/>
            <a:ext cx="5332287" cy="369332"/>
          </a:xfrm>
          <a:prstGeom prst="rect">
            <a:avLst/>
          </a:prstGeom>
          <a:noFill/>
        </p:spPr>
        <p:txBody>
          <a:bodyPr wrap="square" rtlCol="0">
            <a:spAutoFit/>
          </a:bodyPr>
          <a:lstStyle/>
          <a:p>
            <a:r>
              <a:rPr lang="en-US" i="1" dirty="0"/>
              <a:t>http://www.tylervigen.com/spurious-correlations</a:t>
            </a:r>
          </a:p>
        </p:txBody>
      </p:sp>
    </p:spTree>
    <p:custDataLst>
      <p:tags r:id="rId1"/>
    </p:custDataLst>
    <p:extLst>
      <p:ext uri="{BB962C8B-B14F-4D97-AF65-F5344CB8AC3E}">
        <p14:creationId xmlns:p14="http://schemas.microsoft.com/office/powerpoint/2010/main" val="104985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a:t>Expert judgement</a:t>
            </a:r>
            <a:endParaRPr lang="en-US" dirty="0"/>
          </a:p>
        </p:txBody>
      </p:sp>
      <p:sp>
        <p:nvSpPr>
          <p:cNvPr id="7" name="Text Placeholder 6"/>
          <p:cNvSpPr>
            <a:spLocks noGrp="1"/>
          </p:cNvSpPr>
          <p:nvPr>
            <p:ph type="body" sz="quarter" idx="13"/>
          </p:nvPr>
        </p:nvSpPr>
        <p:spPr/>
        <p:txBody>
          <a:bodyPr/>
          <a:lstStyle/>
          <a:p>
            <a:endParaRPr lang="en-GB"/>
          </a:p>
        </p:txBody>
      </p:sp>
      <p:sp>
        <p:nvSpPr>
          <p:cNvPr id="6" name="Text Placeholder 5"/>
          <p:cNvSpPr>
            <a:spLocks noGrp="1"/>
          </p:cNvSpPr>
          <p:nvPr>
            <p:ph idx="1"/>
            <p:custDataLst>
              <p:tags r:id="rId3"/>
            </p:custDataLst>
          </p:nvPr>
        </p:nvSpPr>
        <p:spPr/>
        <p:txBody>
          <a:bodyPr/>
          <a:lstStyle/>
          <a:p>
            <a:pPr lvl="2"/>
            <a:r>
              <a:rPr lang="en-GB" dirty="0"/>
              <a:t>To the extent that ‘big data’ work is less concerned about underlying causes, it will be less predictive as things change – hence greater need for expert judgement</a:t>
            </a:r>
          </a:p>
          <a:p>
            <a:pPr lvl="2"/>
            <a:r>
              <a:rPr lang="en-GB" dirty="0"/>
              <a:t>Several areas where expert judgement is essential:</a:t>
            </a:r>
          </a:p>
          <a:p>
            <a:pPr lvl="3"/>
            <a:r>
              <a:rPr lang="en-GB" sz="1600" dirty="0"/>
              <a:t>Trends over time – </a:t>
            </a:r>
            <a:r>
              <a:rPr lang="en-GB" sz="1600" dirty="0" err="1"/>
              <a:t>ie</a:t>
            </a:r>
            <a:r>
              <a:rPr lang="en-GB" sz="1600" dirty="0"/>
              <a:t> from period of data to period of application</a:t>
            </a:r>
          </a:p>
          <a:p>
            <a:pPr lvl="3"/>
            <a:r>
              <a:rPr lang="en-GB" sz="1600" dirty="0"/>
              <a:t>Extrapolation beyond well-populated data ranges</a:t>
            </a:r>
          </a:p>
          <a:p>
            <a:pPr lvl="3"/>
            <a:r>
              <a:rPr lang="en-GB" sz="1600" dirty="0"/>
              <a:t>Reasonableness of results</a:t>
            </a:r>
          </a:p>
          <a:p>
            <a:pPr lvl="3"/>
            <a:r>
              <a:rPr lang="en-GB" sz="1600" dirty="0"/>
              <a:t>‘Common sense’ / regulatory / conduct constraints </a:t>
            </a:r>
          </a:p>
          <a:p>
            <a:pPr lvl="3"/>
            <a:r>
              <a:rPr lang="en-GB" sz="1600" dirty="0"/>
              <a:t>Adjust parameterisation to allow for post-application gaming?</a:t>
            </a:r>
          </a:p>
          <a:p>
            <a:pPr lvl="2"/>
            <a:r>
              <a:rPr lang="en-GB" dirty="0"/>
              <a:t>The number of areas where expert judgment is required shows the danger of moving in this field without seeking to ‘understand reality’</a:t>
            </a:r>
            <a:endParaRPr lang="en-GB" sz="1800" dirty="0"/>
          </a:p>
          <a:p>
            <a:pPr lvl="2"/>
            <a:endParaRPr lang="en-GB" dirty="0"/>
          </a:p>
          <a:p>
            <a:pPr lvl="2"/>
            <a:endParaRPr lang="en-US" dirty="0"/>
          </a:p>
        </p:txBody>
      </p:sp>
      <p:sp>
        <p:nvSpPr>
          <p:cNvPr id="4" name="Slide Number Placeholder 3"/>
          <p:cNvSpPr>
            <a:spLocks noGrp="1"/>
          </p:cNvSpPr>
          <p:nvPr>
            <p:ph type="sldNum" sz="quarter" idx="4"/>
          </p:nvPr>
        </p:nvSpPr>
        <p:spPr/>
        <p:txBody>
          <a:bodyPr/>
          <a:lstStyle/>
          <a:p>
            <a:fld id="{2083E393-C0BF-4ED8-8545-7E4C90AFF831}" type="slidenum">
              <a:rPr lang="en-US" smtClean="0"/>
              <a:pPr/>
              <a:t>12</a:t>
            </a:fld>
            <a:endParaRPr lang="en-US"/>
          </a:p>
        </p:txBody>
      </p:sp>
      <p:sp>
        <p:nvSpPr>
          <p:cNvPr id="3" name="Footer Placeholder 2"/>
          <p:cNvSpPr>
            <a:spLocks noGrp="1"/>
          </p:cNvSpPr>
          <p:nvPr>
            <p:ph type="ftr" sz="quarter" idx="3"/>
          </p:nvPr>
        </p:nvSpPr>
        <p:spPr/>
        <p:txBody>
          <a:bodyPr/>
          <a:lstStyle/>
          <a:p>
            <a:r>
              <a:rPr lang="en-US"/>
              <a:t>© 2018 Willis Towers Watson. All rights reserved. Proprietary and Confidential. For Willis Towers Watson and Willis Towers Watson client use only.</a:t>
            </a:r>
          </a:p>
        </p:txBody>
      </p:sp>
      <p:sp>
        <p:nvSpPr>
          <p:cNvPr id="8"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sp>
        <p:nvSpPr>
          <p:cNvPr id="9" name="Rectangle 8">
            <a:extLst>
              <a:ext uri="{FF2B5EF4-FFF2-40B4-BE49-F238E27FC236}">
                <a16:creationId xmlns:a16="http://schemas.microsoft.com/office/drawing/2014/main" xmlns="" id="{C66053DE-9EB6-4B66-8B95-D98C5D3C48B8}"/>
              </a:ext>
            </a:extLst>
          </p:cNvPr>
          <p:cNvSpPr/>
          <p:nvPr/>
        </p:nvSpPr>
        <p:spPr>
          <a:xfrm>
            <a:off x="1345916" y="4617003"/>
            <a:ext cx="6277510" cy="11570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t>Big Data processes codify the past.  They do not invent the future. – O’Neill</a:t>
            </a:r>
            <a:endParaRPr lang="en-US" sz="2000" b="1" i="1" dirty="0"/>
          </a:p>
        </p:txBody>
      </p:sp>
    </p:spTree>
    <p:custDataLst>
      <p:tags r:id="rId1"/>
    </p:custDataLst>
    <p:extLst>
      <p:ext uri="{BB962C8B-B14F-4D97-AF65-F5344CB8AC3E}">
        <p14:creationId xmlns:p14="http://schemas.microsoft.com/office/powerpoint/2010/main" val="178490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a:t>Expert judgement – trends </a:t>
            </a:r>
            <a:endParaRPr lang="en-US" dirty="0"/>
          </a:p>
        </p:txBody>
      </p:sp>
      <p:sp>
        <p:nvSpPr>
          <p:cNvPr id="7" name="Text Placeholder 6"/>
          <p:cNvSpPr>
            <a:spLocks noGrp="1"/>
          </p:cNvSpPr>
          <p:nvPr>
            <p:ph type="body" sz="quarter" idx="13"/>
          </p:nvPr>
        </p:nvSpPr>
        <p:spPr/>
        <p:txBody>
          <a:bodyPr/>
          <a:lstStyle/>
          <a:p>
            <a:endParaRPr lang="en-GB"/>
          </a:p>
        </p:txBody>
      </p:sp>
      <p:sp>
        <p:nvSpPr>
          <p:cNvPr id="4" name="Slide Number Placeholder 3"/>
          <p:cNvSpPr>
            <a:spLocks noGrp="1"/>
          </p:cNvSpPr>
          <p:nvPr>
            <p:ph type="sldNum" sz="quarter" idx="4"/>
          </p:nvPr>
        </p:nvSpPr>
        <p:spPr/>
        <p:txBody>
          <a:bodyPr/>
          <a:lstStyle/>
          <a:p>
            <a:fld id="{2083E393-C0BF-4ED8-8545-7E4C90AFF831}" type="slidenum">
              <a:rPr lang="en-US" smtClean="0"/>
              <a:pPr/>
              <a:t>13</a:t>
            </a:fld>
            <a:endParaRPr lang="en-US"/>
          </a:p>
        </p:txBody>
      </p:sp>
      <p:sp>
        <p:nvSpPr>
          <p:cNvPr id="3" name="Footer Placeholder 2"/>
          <p:cNvSpPr>
            <a:spLocks noGrp="1"/>
          </p:cNvSpPr>
          <p:nvPr>
            <p:ph type="ftr" sz="quarter" idx="3"/>
          </p:nvPr>
        </p:nvSpPr>
        <p:spPr/>
        <p:txBody>
          <a:bodyPr/>
          <a:lstStyle/>
          <a:p>
            <a:r>
              <a:rPr lang="en-US"/>
              <a:t>© 2018 Willis Towers Watson. All rights reserved. Proprietary and Confidential. For Willis Towers Watson and Willis Towers Watson client use only.</a:t>
            </a:r>
          </a:p>
        </p:txBody>
      </p:sp>
      <p:sp>
        <p:nvSpPr>
          <p:cNvPr id="8"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pic>
        <p:nvPicPr>
          <p:cNvPr id="10" name="Picture 1">
            <a:extLst>
              <a:ext uri="{FF2B5EF4-FFF2-40B4-BE49-F238E27FC236}">
                <a16:creationId xmlns:a16="http://schemas.microsoft.com/office/drawing/2014/main" xmlns="" id="{B84DE6D3-A98F-4E84-BF10-2719DBB685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7793" y="1475117"/>
            <a:ext cx="4163441" cy="288439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CE94B747-723D-4187-8788-3FC45C664E1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9171" y="2330597"/>
            <a:ext cx="3914726" cy="2910545"/>
          </a:xfrm>
          <a:prstGeom prst="rect">
            <a:avLst/>
          </a:prstGeom>
          <a:noFill/>
          <a:ln>
            <a:noFill/>
          </a:ln>
        </p:spPr>
      </p:pic>
      <p:sp>
        <p:nvSpPr>
          <p:cNvPr id="12" name="Rectangle 11">
            <a:extLst>
              <a:ext uri="{FF2B5EF4-FFF2-40B4-BE49-F238E27FC236}">
                <a16:creationId xmlns:a16="http://schemas.microsoft.com/office/drawing/2014/main" xmlns="" id="{1593EB8E-6DF0-4427-8B33-D752560972C2}"/>
              </a:ext>
            </a:extLst>
          </p:cNvPr>
          <p:cNvSpPr/>
          <p:nvPr/>
        </p:nvSpPr>
        <p:spPr>
          <a:xfrm>
            <a:off x="449263" y="1475117"/>
            <a:ext cx="3864634" cy="741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Trends over time</a:t>
            </a:r>
            <a:endParaRPr lang="en-US" sz="2000" b="1" dirty="0"/>
          </a:p>
        </p:txBody>
      </p:sp>
      <p:sp>
        <p:nvSpPr>
          <p:cNvPr id="13" name="Rectangle 12">
            <a:extLst>
              <a:ext uri="{FF2B5EF4-FFF2-40B4-BE49-F238E27FC236}">
                <a16:creationId xmlns:a16="http://schemas.microsoft.com/office/drawing/2014/main" xmlns="" id="{FD491A9A-FEAD-4776-8A6D-B76C01E88197}"/>
              </a:ext>
            </a:extLst>
          </p:cNvPr>
          <p:cNvSpPr/>
          <p:nvPr/>
        </p:nvSpPr>
        <p:spPr>
          <a:xfrm>
            <a:off x="4507792" y="4522721"/>
            <a:ext cx="4163441" cy="741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Going beyond data range</a:t>
            </a:r>
            <a:endParaRPr lang="en-US" sz="2000" b="1" dirty="0"/>
          </a:p>
        </p:txBody>
      </p:sp>
    </p:spTree>
    <p:custDataLst>
      <p:tags r:id="rId1"/>
    </p:custDataLst>
    <p:extLst>
      <p:ext uri="{BB962C8B-B14F-4D97-AF65-F5344CB8AC3E}">
        <p14:creationId xmlns:p14="http://schemas.microsoft.com/office/powerpoint/2010/main" val="3964784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D55B96-EAC6-48D4-B037-BD22B69B814B}"/>
              </a:ext>
            </a:extLst>
          </p:cNvPr>
          <p:cNvSpPr>
            <a:spLocks noGrp="1"/>
          </p:cNvSpPr>
          <p:nvPr>
            <p:ph type="title"/>
          </p:nvPr>
        </p:nvSpPr>
        <p:spPr/>
        <p:txBody>
          <a:bodyPr/>
          <a:lstStyle/>
          <a:p>
            <a:r>
              <a:rPr lang="en-GB" dirty="0"/>
              <a:t>Data problems – selection bias?</a:t>
            </a:r>
            <a:endParaRPr lang="en-US" dirty="0"/>
          </a:p>
        </p:txBody>
      </p:sp>
      <p:sp>
        <p:nvSpPr>
          <p:cNvPr id="7" name="Text Placeholder 6"/>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xmlns="" id="{D4EC7269-3316-48F4-A1F4-DEDF3E43C303}"/>
              </a:ext>
            </a:extLst>
          </p:cNvPr>
          <p:cNvSpPr>
            <a:spLocks noGrp="1"/>
          </p:cNvSpPr>
          <p:nvPr>
            <p:ph idx="1"/>
          </p:nvPr>
        </p:nvSpPr>
        <p:spPr/>
        <p:txBody>
          <a:bodyPr/>
          <a:lstStyle/>
          <a:p>
            <a:pPr lvl="2"/>
            <a:r>
              <a:rPr lang="en-GB" sz="1800" dirty="0"/>
              <a:t>Recent examples</a:t>
            </a:r>
          </a:p>
          <a:p>
            <a:pPr lvl="3"/>
            <a:r>
              <a:rPr lang="en-GB" sz="1600" dirty="0"/>
              <a:t>Twitter analysis</a:t>
            </a:r>
          </a:p>
          <a:p>
            <a:pPr lvl="3"/>
            <a:r>
              <a:rPr lang="en-GB" sz="1600" dirty="0"/>
              <a:t>Anything based on smartphones!</a:t>
            </a:r>
          </a:p>
          <a:p>
            <a:pPr lvl="2"/>
            <a:endParaRPr lang="en-GB" sz="1800" dirty="0"/>
          </a:p>
          <a:p>
            <a:pPr lvl="2"/>
            <a:r>
              <a:rPr lang="en-GB" sz="1800" dirty="0"/>
              <a:t>Sources of selection bias</a:t>
            </a:r>
          </a:p>
          <a:p>
            <a:pPr lvl="3"/>
            <a:r>
              <a:rPr lang="en-GB" sz="1600" dirty="0"/>
              <a:t>Natural mechanisms</a:t>
            </a:r>
          </a:p>
          <a:p>
            <a:pPr lvl="3"/>
            <a:r>
              <a:rPr lang="en-GB" sz="1600" dirty="0"/>
              <a:t>Non-response</a:t>
            </a:r>
          </a:p>
          <a:p>
            <a:pPr lvl="3"/>
            <a:r>
              <a:rPr lang="en-GB" sz="1600" dirty="0"/>
              <a:t>Self-selection</a:t>
            </a:r>
          </a:p>
          <a:p>
            <a:pPr lvl="3"/>
            <a:r>
              <a:rPr lang="en-GB" sz="1600" dirty="0"/>
              <a:t>Data dredging</a:t>
            </a:r>
          </a:p>
          <a:p>
            <a:pPr lvl="3"/>
            <a:r>
              <a:rPr lang="en-GB" sz="1600" dirty="0"/>
              <a:t>‘Harking’</a:t>
            </a:r>
          </a:p>
          <a:p>
            <a:pPr lvl="3"/>
            <a:r>
              <a:rPr lang="en-GB" sz="1600" dirty="0"/>
              <a:t>Asymmetry</a:t>
            </a:r>
          </a:p>
          <a:p>
            <a:pPr lvl="3"/>
            <a:r>
              <a:rPr lang="en-GB" sz="1600" dirty="0"/>
              <a:t>Gaming the system</a:t>
            </a:r>
          </a:p>
          <a:p>
            <a:pPr lvl="3"/>
            <a:r>
              <a:rPr lang="en-GB" sz="1600" dirty="0"/>
              <a:t>Regression to the mean</a:t>
            </a:r>
          </a:p>
        </p:txBody>
      </p:sp>
      <p:sp>
        <p:nvSpPr>
          <p:cNvPr id="5" name="Slide Number Placeholder 4">
            <a:extLst>
              <a:ext uri="{FF2B5EF4-FFF2-40B4-BE49-F238E27FC236}">
                <a16:creationId xmlns:a16="http://schemas.microsoft.com/office/drawing/2014/main" xmlns="" id="{F8B77510-CC16-4BB9-8152-5ADBE7AD7FBA}"/>
              </a:ext>
            </a:extLst>
          </p:cNvPr>
          <p:cNvSpPr>
            <a:spLocks noGrp="1"/>
          </p:cNvSpPr>
          <p:nvPr>
            <p:ph type="sldNum" sz="quarter" idx="4"/>
          </p:nvPr>
        </p:nvSpPr>
        <p:spPr/>
        <p:txBody>
          <a:bodyPr/>
          <a:lstStyle/>
          <a:p>
            <a:fld id="{2083E393-C0BF-4ED8-8545-7E4C90AFF831}" type="slidenum">
              <a:rPr lang="en-US" smtClean="0"/>
              <a:pPr/>
              <a:t>14</a:t>
            </a:fld>
            <a:endParaRPr lang="en-US" dirty="0"/>
          </a:p>
        </p:txBody>
      </p:sp>
      <p:sp>
        <p:nvSpPr>
          <p:cNvPr id="6" name="Footer Placeholder 5">
            <a:extLst>
              <a:ext uri="{FF2B5EF4-FFF2-40B4-BE49-F238E27FC236}">
                <a16:creationId xmlns:a16="http://schemas.microsoft.com/office/drawing/2014/main" xmlns="" id="{19C90BC6-62FD-4B92-B1C3-B9B7A7C669A6}"/>
              </a:ext>
            </a:extLst>
          </p:cNvPr>
          <p:cNvSpPr>
            <a:spLocks noGrp="1"/>
          </p:cNvSpPr>
          <p:nvPr>
            <p:ph type="ftr" sz="quarter" idx="3"/>
          </p:nvPr>
        </p:nvSpPr>
        <p:spPr/>
        <p:txBody>
          <a:bodyPr/>
          <a:lstStyle/>
          <a:p>
            <a:r>
              <a:rPr lang="en-US"/>
              <a:t>© 2018 Willis Towers Watson. All rights reserved. Proprietary and Confidential. For Willis Towers Watson and Willis Towers Watson client use only.</a:t>
            </a:r>
            <a:endParaRPr lang="en-US" dirty="0"/>
          </a:p>
        </p:txBody>
      </p:sp>
      <p:pic>
        <p:nvPicPr>
          <p:cNvPr id="8" name="Picture 7">
            <a:extLst>
              <a:ext uri="{FF2B5EF4-FFF2-40B4-BE49-F238E27FC236}">
                <a16:creationId xmlns:a16="http://schemas.microsoft.com/office/drawing/2014/main" xmlns="" id="{061426CF-2264-48B1-9C28-E65B60501AF3}"/>
              </a:ext>
            </a:extLst>
          </p:cNvPr>
          <p:cNvPicPr>
            <a:picLocks noChangeAspect="1"/>
          </p:cNvPicPr>
          <p:nvPr/>
        </p:nvPicPr>
        <p:blipFill>
          <a:blip r:embed="rId2"/>
          <a:stretch>
            <a:fillRect/>
          </a:stretch>
        </p:blipFill>
        <p:spPr>
          <a:xfrm>
            <a:off x="4285501" y="1597971"/>
            <a:ext cx="4288467" cy="1217168"/>
          </a:xfrm>
          <a:prstGeom prst="rect">
            <a:avLst/>
          </a:prstGeom>
          <a:ln>
            <a:solidFill>
              <a:schemeClr val="accent1">
                <a:shade val="50000"/>
              </a:schemeClr>
            </a:solidFill>
          </a:ln>
        </p:spPr>
      </p:pic>
      <p:pic>
        <p:nvPicPr>
          <p:cNvPr id="9" name="Picture 8">
            <a:extLst>
              <a:ext uri="{FF2B5EF4-FFF2-40B4-BE49-F238E27FC236}">
                <a16:creationId xmlns:a16="http://schemas.microsoft.com/office/drawing/2014/main" xmlns="" id="{EC131B9A-0CA2-4BAF-9470-AABADD445D59}"/>
              </a:ext>
            </a:extLst>
          </p:cNvPr>
          <p:cNvPicPr>
            <a:picLocks noChangeAspect="1"/>
          </p:cNvPicPr>
          <p:nvPr/>
        </p:nvPicPr>
        <p:blipFill>
          <a:blip r:embed="rId3"/>
          <a:stretch>
            <a:fillRect/>
          </a:stretch>
        </p:blipFill>
        <p:spPr>
          <a:xfrm>
            <a:off x="4285500" y="2930494"/>
            <a:ext cx="4288467" cy="2390627"/>
          </a:xfrm>
          <a:prstGeom prst="rect">
            <a:avLst/>
          </a:prstGeom>
        </p:spPr>
      </p:pic>
      <p:sp>
        <p:nvSpPr>
          <p:cNvPr id="10" name="TextBox 9">
            <a:extLst>
              <a:ext uri="{FF2B5EF4-FFF2-40B4-BE49-F238E27FC236}">
                <a16:creationId xmlns:a16="http://schemas.microsoft.com/office/drawing/2014/main" xmlns="" id="{896506E2-0FAA-4982-81CE-C7C4FCC8EE0F}"/>
              </a:ext>
            </a:extLst>
          </p:cNvPr>
          <p:cNvSpPr txBox="1"/>
          <p:nvPr/>
        </p:nvSpPr>
        <p:spPr>
          <a:xfrm>
            <a:off x="1" y="5549831"/>
            <a:ext cx="9143999" cy="369332"/>
          </a:xfrm>
          <a:prstGeom prst="rect">
            <a:avLst/>
          </a:prstGeom>
          <a:solidFill>
            <a:srgbClr val="EFEEDE"/>
          </a:solidFill>
        </p:spPr>
        <p:txBody>
          <a:bodyPr wrap="square" rtlCol="0">
            <a:spAutoFit/>
          </a:bodyPr>
          <a:lstStyle/>
          <a:p>
            <a:pPr algn="ctr"/>
            <a:r>
              <a:rPr lang="en-US" i="1" dirty="0"/>
              <a:t>‘</a:t>
            </a:r>
            <a:r>
              <a:rPr lang="en-US" i="1" strike="sngStrike" dirty="0"/>
              <a:t>Garbage in, garbage out</a:t>
            </a:r>
            <a:r>
              <a:rPr lang="en-US" i="1" dirty="0"/>
              <a:t>’ → </a:t>
            </a:r>
            <a:r>
              <a:rPr lang="en-US" b="1" i="1" dirty="0"/>
              <a:t>‘Bias in, bias out’</a:t>
            </a:r>
          </a:p>
        </p:txBody>
      </p:sp>
    </p:spTree>
    <p:extLst>
      <p:ext uri="{BB962C8B-B14F-4D97-AF65-F5344CB8AC3E}">
        <p14:creationId xmlns:p14="http://schemas.microsoft.com/office/powerpoint/2010/main" val="248342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D55B96-EAC6-48D4-B037-BD22B69B814B}"/>
              </a:ext>
            </a:extLst>
          </p:cNvPr>
          <p:cNvSpPr>
            <a:spLocks noGrp="1"/>
          </p:cNvSpPr>
          <p:nvPr>
            <p:ph type="title"/>
          </p:nvPr>
        </p:nvSpPr>
        <p:spPr/>
        <p:txBody>
          <a:bodyPr/>
          <a:lstStyle/>
          <a:p>
            <a:r>
              <a:rPr lang="en-GB" dirty="0"/>
              <a:t>Selection bias (2)</a:t>
            </a:r>
            <a:endParaRPr lang="en-US" dirty="0"/>
          </a:p>
        </p:txBody>
      </p:sp>
      <p:sp>
        <p:nvSpPr>
          <p:cNvPr id="3" name="Text Placeholder 2">
            <a:extLst>
              <a:ext uri="{FF2B5EF4-FFF2-40B4-BE49-F238E27FC236}">
                <a16:creationId xmlns:a16="http://schemas.microsoft.com/office/drawing/2014/main" xmlns="" id="{D3ABFBC0-FF16-4D26-BBF7-CF74F2FF156D}"/>
              </a:ext>
            </a:extLst>
          </p:cNvPr>
          <p:cNvSpPr>
            <a:spLocks noGrp="1"/>
          </p:cNvSpPr>
          <p:nvPr>
            <p:ph type="body" sz="quarter" idx="13"/>
          </p:nvPr>
        </p:nvSpPr>
        <p:spPr/>
        <p:txBody>
          <a:bodyPr/>
          <a:lstStyle/>
          <a:p>
            <a:r>
              <a:rPr lang="en-GB" dirty="0"/>
              <a:t>Data dredging, ‘Harking’, Asymmetry</a:t>
            </a:r>
            <a:endParaRPr lang="en-US" dirty="0"/>
          </a:p>
        </p:txBody>
      </p:sp>
      <p:sp>
        <p:nvSpPr>
          <p:cNvPr id="5" name="Slide Number Placeholder 4">
            <a:extLst>
              <a:ext uri="{FF2B5EF4-FFF2-40B4-BE49-F238E27FC236}">
                <a16:creationId xmlns:a16="http://schemas.microsoft.com/office/drawing/2014/main" xmlns="" id="{F8B77510-CC16-4BB9-8152-5ADBE7AD7FBA}"/>
              </a:ext>
            </a:extLst>
          </p:cNvPr>
          <p:cNvSpPr>
            <a:spLocks noGrp="1"/>
          </p:cNvSpPr>
          <p:nvPr>
            <p:ph type="sldNum" sz="quarter" idx="4"/>
          </p:nvPr>
        </p:nvSpPr>
        <p:spPr/>
        <p:txBody>
          <a:bodyPr/>
          <a:lstStyle/>
          <a:p>
            <a:fld id="{2083E393-C0BF-4ED8-8545-7E4C90AFF831}" type="slidenum">
              <a:rPr lang="en-US" smtClean="0"/>
              <a:pPr/>
              <a:t>15</a:t>
            </a:fld>
            <a:endParaRPr lang="en-US" dirty="0"/>
          </a:p>
        </p:txBody>
      </p:sp>
      <p:sp>
        <p:nvSpPr>
          <p:cNvPr id="6" name="Footer Placeholder 5">
            <a:extLst>
              <a:ext uri="{FF2B5EF4-FFF2-40B4-BE49-F238E27FC236}">
                <a16:creationId xmlns:a16="http://schemas.microsoft.com/office/drawing/2014/main" xmlns="" id="{19C90BC6-62FD-4B92-B1C3-B9B7A7C669A6}"/>
              </a:ext>
            </a:extLst>
          </p:cNvPr>
          <p:cNvSpPr>
            <a:spLocks noGrp="1"/>
          </p:cNvSpPr>
          <p:nvPr>
            <p:ph type="ftr" sz="quarter" idx="3"/>
          </p:nvPr>
        </p:nvSpPr>
        <p:spPr/>
        <p:txBody>
          <a:bodyPr/>
          <a:lstStyle/>
          <a:p>
            <a:r>
              <a:rPr lang="en-US"/>
              <a:t>© 2018 Willis Towers Watson. All rights reserved. Proprietary and Confidential. For Willis Towers Watson and Willis Towers Watson client use only.</a:t>
            </a:r>
            <a:endParaRPr lang="en-US" dirty="0"/>
          </a:p>
        </p:txBody>
      </p:sp>
      <p:pic>
        <p:nvPicPr>
          <p:cNvPr id="7" name="Picture 6">
            <a:extLst>
              <a:ext uri="{FF2B5EF4-FFF2-40B4-BE49-F238E27FC236}">
                <a16:creationId xmlns:a16="http://schemas.microsoft.com/office/drawing/2014/main" xmlns="" id="{CC1E6827-1664-4F4C-935D-60A96669867E}"/>
              </a:ext>
            </a:extLst>
          </p:cNvPr>
          <p:cNvPicPr>
            <a:picLocks noChangeAspect="1"/>
          </p:cNvPicPr>
          <p:nvPr/>
        </p:nvPicPr>
        <p:blipFill>
          <a:blip r:embed="rId2"/>
          <a:stretch>
            <a:fillRect/>
          </a:stretch>
        </p:blipFill>
        <p:spPr>
          <a:xfrm>
            <a:off x="4109408" y="1423188"/>
            <a:ext cx="3973542" cy="4591436"/>
          </a:xfrm>
          <a:prstGeom prst="rect">
            <a:avLst/>
          </a:prstGeom>
        </p:spPr>
      </p:pic>
      <p:pic>
        <p:nvPicPr>
          <p:cNvPr id="11" name="Picture 10">
            <a:extLst>
              <a:ext uri="{FF2B5EF4-FFF2-40B4-BE49-F238E27FC236}">
                <a16:creationId xmlns:a16="http://schemas.microsoft.com/office/drawing/2014/main" xmlns="" id="{7A68364A-4053-4F8A-8438-92BFA4D3C6CD}"/>
              </a:ext>
            </a:extLst>
          </p:cNvPr>
          <p:cNvPicPr>
            <a:picLocks noChangeAspect="1"/>
          </p:cNvPicPr>
          <p:nvPr/>
        </p:nvPicPr>
        <p:blipFill>
          <a:blip r:embed="rId3"/>
          <a:stretch>
            <a:fillRect/>
          </a:stretch>
        </p:blipFill>
        <p:spPr>
          <a:xfrm>
            <a:off x="308502" y="1422496"/>
            <a:ext cx="3501498" cy="4592128"/>
          </a:xfrm>
          <a:prstGeom prst="rect">
            <a:avLst/>
          </a:prstGeom>
        </p:spPr>
      </p:pic>
      <p:sp>
        <p:nvSpPr>
          <p:cNvPr id="12" name="TextBox 11">
            <a:extLst>
              <a:ext uri="{FF2B5EF4-FFF2-40B4-BE49-F238E27FC236}">
                <a16:creationId xmlns:a16="http://schemas.microsoft.com/office/drawing/2014/main" xmlns="" id="{B0710205-FCCD-4666-A60A-8FEFF04A9EC9}"/>
              </a:ext>
            </a:extLst>
          </p:cNvPr>
          <p:cNvSpPr txBox="1"/>
          <p:nvPr/>
        </p:nvSpPr>
        <p:spPr>
          <a:xfrm>
            <a:off x="457199" y="5908669"/>
            <a:ext cx="2466271" cy="307777"/>
          </a:xfrm>
          <a:prstGeom prst="rect">
            <a:avLst/>
          </a:prstGeom>
          <a:noFill/>
        </p:spPr>
        <p:txBody>
          <a:bodyPr wrap="square" rtlCol="0">
            <a:spAutoFit/>
          </a:bodyPr>
          <a:lstStyle/>
          <a:p>
            <a:r>
              <a:rPr lang="en-GB" sz="1400" i="1" dirty="0">
                <a:hlinkClick r:id="rId4"/>
              </a:rPr>
              <a:t>https://xkcd.com/1478</a:t>
            </a:r>
            <a:r>
              <a:rPr lang="en-GB" sz="1400" i="1" dirty="0"/>
              <a:t> (etc)</a:t>
            </a:r>
            <a:endParaRPr lang="en-US" sz="1400" i="1" dirty="0"/>
          </a:p>
        </p:txBody>
      </p:sp>
    </p:spTree>
    <p:extLst>
      <p:ext uri="{BB962C8B-B14F-4D97-AF65-F5344CB8AC3E}">
        <p14:creationId xmlns:p14="http://schemas.microsoft.com/office/powerpoint/2010/main" val="3919678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a:t>Adjustment – what to do when it goes wrong</a:t>
            </a:r>
            <a:endParaRPr lang="en-US" dirty="0"/>
          </a:p>
        </p:txBody>
      </p:sp>
      <p:sp>
        <p:nvSpPr>
          <p:cNvPr id="5" name="Text Placeholder 4"/>
          <p:cNvSpPr>
            <a:spLocks noGrp="1"/>
          </p:cNvSpPr>
          <p:nvPr>
            <p:ph type="body" sz="quarter" idx="13"/>
            <p:custDataLst>
              <p:tags r:id="rId3"/>
            </p:custDataLst>
          </p:nvPr>
        </p:nvSpPr>
        <p:spPr/>
        <p:txBody>
          <a:bodyPr/>
          <a:lstStyle/>
          <a:p>
            <a:endParaRPr lang="en-US" dirty="0"/>
          </a:p>
        </p:txBody>
      </p:sp>
      <p:sp>
        <p:nvSpPr>
          <p:cNvPr id="4" name="Slide Number Placeholder 3"/>
          <p:cNvSpPr>
            <a:spLocks noGrp="1"/>
          </p:cNvSpPr>
          <p:nvPr>
            <p:ph type="sldNum" sz="quarter" idx="4"/>
          </p:nvPr>
        </p:nvSpPr>
        <p:spPr/>
        <p:txBody>
          <a:bodyPr/>
          <a:lstStyle/>
          <a:p>
            <a:fld id="{2083E393-C0BF-4ED8-8545-7E4C90AFF831}" type="slidenum">
              <a:rPr lang="en-US" smtClean="0"/>
              <a:pPr/>
              <a:t>16</a:t>
            </a:fld>
            <a:endParaRPr lang="en-US"/>
          </a:p>
        </p:txBody>
      </p:sp>
      <p:sp>
        <p:nvSpPr>
          <p:cNvPr id="3" name="Footer Placeholder 2"/>
          <p:cNvSpPr>
            <a:spLocks noGrp="1"/>
          </p:cNvSpPr>
          <p:nvPr>
            <p:ph type="ftr" sz="quarter" idx="3"/>
          </p:nvPr>
        </p:nvSpPr>
        <p:spPr/>
        <p:txBody>
          <a:bodyPr/>
          <a:lstStyle/>
          <a:p>
            <a:r>
              <a:rPr lang="en-US"/>
              <a:t>© 2018 Willis Towers Watson. All rights reserved. Proprietary and Confidential. For Willis Towers Watson and Willis Towers Watson client use only.</a:t>
            </a:r>
          </a:p>
        </p:txBody>
      </p:sp>
      <p:sp>
        <p:nvSpPr>
          <p:cNvPr id="8"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sp>
        <p:nvSpPr>
          <p:cNvPr id="6" name="Text Placeholder 5"/>
          <p:cNvSpPr>
            <a:spLocks noGrp="1"/>
          </p:cNvSpPr>
          <p:nvPr>
            <p:ph idx="1"/>
            <p:custDataLst>
              <p:tags r:id="rId4"/>
            </p:custDataLst>
          </p:nvPr>
        </p:nvSpPr>
        <p:spPr>
          <a:xfrm>
            <a:off x="457200" y="1524000"/>
            <a:ext cx="5562507" cy="2290555"/>
          </a:xfrm>
          <a:solidFill>
            <a:schemeClr val="bg2"/>
          </a:solidFill>
        </p:spPr>
        <p:txBody>
          <a:bodyPr vert="horz" lIns="90000" tIns="90000" rIns="90000" bIns="90000" rtlCol="0">
            <a:noAutofit/>
          </a:bodyPr>
          <a:lstStyle/>
          <a:p>
            <a:pPr lvl="2"/>
            <a:r>
              <a:rPr lang="en-GB" dirty="0"/>
              <a:t>How quickly can we find out?</a:t>
            </a:r>
          </a:p>
          <a:p>
            <a:pPr lvl="3"/>
            <a:r>
              <a:rPr lang="en-GB" dirty="0"/>
              <a:t>Can you monitor with proxies before experience emerges?</a:t>
            </a:r>
          </a:p>
          <a:p>
            <a:pPr lvl="2"/>
            <a:r>
              <a:rPr lang="en-GB" dirty="0"/>
              <a:t>Is it really wrong?</a:t>
            </a:r>
          </a:p>
          <a:p>
            <a:pPr lvl="2"/>
            <a:r>
              <a:rPr lang="en-US" dirty="0"/>
              <a:t>How much does it matter?</a:t>
            </a:r>
          </a:p>
          <a:p>
            <a:pPr lvl="3"/>
            <a:r>
              <a:rPr lang="en-GB" dirty="0"/>
              <a:t>N</a:t>
            </a:r>
            <a:r>
              <a:rPr lang="en-US" dirty="0"/>
              <a:t>on-critical application</a:t>
            </a:r>
          </a:p>
          <a:p>
            <a:pPr lvl="3"/>
            <a:r>
              <a:rPr lang="en-GB" dirty="0"/>
              <a:t>Application may be important, but constraints might contain the variation</a:t>
            </a:r>
            <a:endParaRPr lang="en-US" dirty="0"/>
          </a:p>
          <a:p>
            <a:pPr lvl="2"/>
            <a:r>
              <a:rPr lang="en-GB" dirty="0"/>
              <a:t>H</a:t>
            </a:r>
            <a:r>
              <a:rPr lang="en-US" dirty="0"/>
              <a:t>ow quickly can we adjust?</a:t>
            </a:r>
          </a:p>
          <a:p>
            <a:pPr lvl="3"/>
            <a:endParaRPr lang="en-US" dirty="0"/>
          </a:p>
        </p:txBody>
      </p:sp>
      <p:pic>
        <p:nvPicPr>
          <p:cNvPr id="1030" name="Picture 6" descr="Image result for xkcd modelling gone wrong">
            <a:extLst>
              <a:ext uri="{FF2B5EF4-FFF2-40B4-BE49-F238E27FC236}">
                <a16:creationId xmlns:a16="http://schemas.microsoft.com/office/drawing/2014/main" xmlns="" id="{E4ACE6DA-A89F-445E-B559-FDD38B68E1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0641" y="1524000"/>
            <a:ext cx="2082323" cy="22905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926B81A8-397C-4E02-9AB3-0AA525796762}"/>
              </a:ext>
            </a:extLst>
          </p:cNvPr>
          <p:cNvSpPr txBox="1"/>
          <p:nvPr/>
        </p:nvSpPr>
        <p:spPr>
          <a:xfrm>
            <a:off x="2060634" y="4430184"/>
            <a:ext cx="4578626" cy="1200329"/>
          </a:xfrm>
          <a:prstGeom prst="rect">
            <a:avLst/>
          </a:prstGeom>
          <a:noFill/>
        </p:spPr>
        <p:txBody>
          <a:bodyPr wrap="square" rtlCol="0">
            <a:spAutoFit/>
          </a:bodyPr>
          <a:lstStyle/>
          <a:p>
            <a:pPr algn="ctr"/>
            <a:r>
              <a:rPr lang="en-US" b="1" i="1" dirty="0"/>
              <a:t>“Remember that all models are wrong; the practical question is how wrong do they have to be to not be useful”</a:t>
            </a:r>
            <a:r>
              <a:rPr lang="en-US" i="1" dirty="0"/>
              <a:t> – George Box</a:t>
            </a:r>
          </a:p>
        </p:txBody>
      </p:sp>
      <p:sp>
        <p:nvSpPr>
          <p:cNvPr id="10" name="Rectangle 9">
            <a:extLst>
              <a:ext uri="{FF2B5EF4-FFF2-40B4-BE49-F238E27FC236}">
                <a16:creationId xmlns:a16="http://schemas.microsoft.com/office/drawing/2014/main" xmlns="" id="{1B5A7470-0B47-4E90-AB60-F298E9F9CDB4}"/>
              </a:ext>
            </a:extLst>
          </p:cNvPr>
          <p:cNvSpPr/>
          <p:nvPr/>
        </p:nvSpPr>
        <p:spPr>
          <a:xfrm>
            <a:off x="6180666" y="3761261"/>
            <a:ext cx="1253869" cy="230832"/>
          </a:xfrm>
          <a:prstGeom prst="rect">
            <a:avLst/>
          </a:prstGeom>
        </p:spPr>
        <p:txBody>
          <a:bodyPr wrap="none">
            <a:spAutoFit/>
          </a:bodyPr>
          <a:lstStyle/>
          <a:p>
            <a:r>
              <a:rPr lang="en-US" sz="900" dirty="0">
                <a:solidFill>
                  <a:srgbClr val="000000"/>
                </a:solidFill>
                <a:latin typeface="Lucida"/>
              </a:rPr>
              <a:t>https://xkcd.com/386/</a:t>
            </a:r>
            <a:endParaRPr lang="en-US" sz="900" dirty="0"/>
          </a:p>
        </p:txBody>
      </p:sp>
    </p:spTree>
    <p:custDataLst>
      <p:tags r:id="rId1"/>
    </p:custDataLst>
    <p:extLst>
      <p:ext uri="{BB962C8B-B14F-4D97-AF65-F5344CB8AC3E}">
        <p14:creationId xmlns:p14="http://schemas.microsoft.com/office/powerpoint/2010/main" val="3835034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a:t>Application of results</a:t>
            </a:r>
            <a:endParaRPr lang="en-US" dirty="0"/>
          </a:p>
        </p:txBody>
      </p:sp>
      <p:sp>
        <p:nvSpPr>
          <p:cNvPr id="5" name="Text Placeholder 4"/>
          <p:cNvSpPr>
            <a:spLocks noGrp="1"/>
          </p:cNvSpPr>
          <p:nvPr>
            <p:ph type="body" sz="quarter" idx="13"/>
            <p:custDataLst>
              <p:tags r:id="rId3"/>
            </p:custDataLst>
          </p:nvPr>
        </p:nvSpPr>
        <p:spPr/>
        <p:txBody>
          <a:bodyPr/>
          <a:lstStyle/>
          <a:p>
            <a:endParaRPr lang="en-US" dirty="0"/>
          </a:p>
        </p:txBody>
      </p:sp>
      <p:sp>
        <p:nvSpPr>
          <p:cNvPr id="4" name="Slide Number Placeholder 3"/>
          <p:cNvSpPr>
            <a:spLocks noGrp="1"/>
          </p:cNvSpPr>
          <p:nvPr>
            <p:ph type="sldNum" sz="quarter" idx="4"/>
          </p:nvPr>
        </p:nvSpPr>
        <p:spPr/>
        <p:txBody>
          <a:bodyPr/>
          <a:lstStyle/>
          <a:p>
            <a:fld id="{2083E393-C0BF-4ED8-8545-7E4C90AFF831}" type="slidenum">
              <a:rPr lang="en-US" smtClean="0"/>
              <a:pPr/>
              <a:t>17</a:t>
            </a:fld>
            <a:endParaRPr lang="en-US"/>
          </a:p>
        </p:txBody>
      </p:sp>
      <p:sp>
        <p:nvSpPr>
          <p:cNvPr id="3" name="Footer Placeholder 2"/>
          <p:cNvSpPr>
            <a:spLocks noGrp="1"/>
          </p:cNvSpPr>
          <p:nvPr>
            <p:ph type="ftr" sz="quarter" idx="3"/>
          </p:nvPr>
        </p:nvSpPr>
        <p:spPr/>
        <p:txBody>
          <a:bodyPr/>
          <a:lstStyle/>
          <a:p>
            <a:r>
              <a:rPr lang="en-US"/>
              <a:t>© 2018 Willis Towers Watson. All rights reserved. Proprietary and Confidential. For Willis Towers Watson and Willis Towers Watson client use only.</a:t>
            </a:r>
          </a:p>
        </p:txBody>
      </p:sp>
      <p:sp>
        <p:nvSpPr>
          <p:cNvPr id="8"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sp>
        <p:nvSpPr>
          <p:cNvPr id="16" name="TextBox 15">
            <a:extLst>
              <a:ext uri="{FF2B5EF4-FFF2-40B4-BE49-F238E27FC236}">
                <a16:creationId xmlns:a16="http://schemas.microsoft.com/office/drawing/2014/main" xmlns="" id="{0FEA1EB8-3F3B-494F-9F21-7439F71B342C}"/>
              </a:ext>
            </a:extLst>
          </p:cNvPr>
          <p:cNvSpPr txBox="1"/>
          <p:nvPr/>
        </p:nvSpPr>
        <p:spPr>
          <a:xfrm>
            <a:off x="0" y="1454202"/>
            <a:ext cx="9143999" cy="646331"/>
          </a:xfrm>
          <a:prstGeom prst="rect">
            <a:avLst/>
          </a:prstGeom>
          <a:solidFill>
            <a:srgbClr val="EFEEDE"/>
          </a:solidFill>
        </p:spPr>
        <p:txBody>
          <a:bodyPr wrap="square" rtlCol="0">
            <a:spAutoFit/>
          </a:bodyPr>
          <a:lstStyle/>
          <a:p>
            <a:pPr algn="ctr"/>
            <a:r>
              <a:rPr lang="en-US" i="1" dirty="0"/>
              <a:t>“Any analysis should come after understanding what decisions will be made with the measurements” - Briggs</a:t>
            </a:r>
          </a:p>
        </p:txBody>
      </p:sp>
      <p:sp>
        <p:nvSpPr>
          <p:cNvPr id="17" name="TextBox 16">
            <a:extLst>
              <a:ext uri="{FF2B5EF4-FFF2-40B4-BE49-F238E27FC236}">
                <a16:creationId xmlns:a16="http://schemas.microsoft.com/office/drawing/2014/main" xmlns="" id="{A85B5CBE-EAFA-47B2-930B-2750E9E28C50}"/>
              </a:ext>
            </a:extLst>
          </p:cNvPr>
          <p:cNvSpPr txBox="1"/>
          <p:nvPr/>
        </p:nvSpPr>
        <p:spPr>
          <a:xfrm>
            <a:off x="1166866" y="2789758"/>
            <a:ext cx="2736647" cy="369332"/>
          </a:xfrm>
          <a:prstGeom prst="rect">
            <a:avLst/>
          </a:prstGeom>
          <a:noFill/>
        </p:spPr>
        <p:txBody>
          <a:bodyPr wrap="none" rtlCol="0">
            <a:spAutoFit/>
          </a:bodyPr>
          <a:lstStyle/>
          <a:p>
            <a:r>
              <a:rPr lang="en-GB" dirty="0"/>
              <a:t>What are our objectives?</a:t>
            </a:r>
            <a:endParaRPr lang="en-US" dirty="0"/>
          </a:p>
        </p:txBody>
      </p:sp>
      <p:pic>
        <p:nvPicPr>
          <p:cNvPr id="19" name="Graphic 18" descr="Bullseye">
            <a:extLst>
              <a:ext uri="{FF2B5EF4-FFF2-40B4-BE49-F238E27FC236}">
                <a16:creationId xmlns:a16="http://schemas.microsoft.com/office/drawing/2014/main" xmlns="" id="{8D2CD164-75FB-4EB5-9BDE-4C1DEE43D44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30886" y="3238408"/>
            <a:ext cx="914400" cy="914400"/>
          </a:xfrm>
          <a:prstGeom prst="rect">
            <a:avLst/>
          </a:prstGeom>
        </p:spPr>
      </p:pic>
      <p:pic>
        <p:nvPicPr>
          <p:cNvPr id="21" name="Graphic 20" descr="Stopwatch">
            <a:extLst>
              <a:ext uri="{FF2B5EF4-FFF2-40B4-BE49-F238E27FC236}">
                <a16:creationId xmlns:a16="http://schemas.microsoft.com/office/drawing/2014/main" xmlns="" id="{2C3862E5-FB77-4BAA-9CC6-7E731DF1F1B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061604" y="3215234"/>
            <a:ext cx="914400" cy="914400"/>
          </a:xfrm>
          <a:prstGeom prst="rect">
            <a:avLst/>
          </a:prstGeom>
        </p:spPr>
      </p:pic>
      <p:pic>
        <p:nvPicPr>
          <p:cNvPr id="25" name="Graphic 24" descr="Money">
            <a:extLst>
              <a:ext uri="{FF2B5EF4-FFF2-40B4-BE49-F238E27FC236}">
                <a16:creationId xmlns:a16="http://schemas.microsoft.com/office/drawing/2014/main" xmlns="" id="{925A4A3C-ADCE-4D36-8B9D-7B69FE52B14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192322" y="3215234"/>
            <a:ext cx="914400" cy="914400"/>
          </a:xfrm>
          <a:prstGeom prst="rect">
            <a:avLst/>
          </a:prstGeom>
        </p:spPr>
      </p:pic>
      <p:pic>
        <p:nvPicPr>
          <p:cNvPr id="27" name="Graphic 26" descr="Chat">
            <a:extLst>
              <a:ext uri="{FF2B5EF4-FFF2-40B4-BE49-F238E27FC236}">
                <a16:creationId xmlns:a16="http://schemas.microsoft.com/office/drawing/2014/main" xmlns="" id="{DE196BF8-FC24-4630-8387-DB4FCED2A67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30886" y="4326996"/>
            <a:ext cx="914400" cy="914400"/>
          </a:xfrm>
          <a:prstGeom prst="rect">
            <a:avLst/>
          </a:prstGeom>
        </p:spPr>
      </p:pic>
      <p:pic>
        <p:nvPicPr>
          <p:cNvPr id="29" name="Graphic 28" descr="Brain in head">
            <a:extLst>
              <a:ext uri="{FF2B5EF4-FFF2-40B4-BE49-F238E27FC236}">
                <a16:creationId xmlns:a16="http://schemas.microsoft.com/office/drawing/2014/main" xmlns="" id="{67CEFEC1-B9B9-40CA-B387-1817BA2EFB0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2077989" y="4320692"/>
            <a:ext cx="914400" cy="914400"/>
          </a:xfrm>
          <a:prstGeom prst="rect">
            <a:avLst/>
          </a:prstGeom>
        </p:spPr>
      </p:pic>
      <p:pic>
        <p:nvPicPr>
          <p:cNvPr id="31" name="Graphic 30" descr="Heart">
            <a:extLst>
              <a:ext uri="{FF2B5EF4-FFF2-40B4-BE49-F238E27FC236}">
                <a16:creationId xmlns:a16="http://schemas.microsoft.com/office/drawing/2014/main" xmlns="" id="{6EBBD613-F4C6-4C79-B583-D54ADDEF75C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3192322" y="4399974"/>
            <a:ext cx="914400" cy="914400"/>
          </a:xfrm>
          <a:prstGeom prst="rect">
            <a:avLst/>
          </a:prstGeom>
        </p:spPr>
      </p:pic>
      <p:sp>
        <p:nvSpPr>
          <p:cNvPr id="35" name="TextBox 34">
            <a:extLst>
              <a:ext uri="{FF2B5EF4-FFF2-40B4-BE49-F238E27FC236}">
                <a16:creationId xmlns:a16="http://schemas.microsoft.com/office/drawing/2014/main" xmlns="" id="{39B8CC82-0BE7-4F2D-BEE8-FB21396F5064}"/>
              </a:ext>
            </a:extLst>
          </p:cNvPr>
          <p:cNvSpPr txBox="1"/>
          <p:nvPr/>
        </p:nvSpPr>
        <p:spPr>
          <a:xfrm>
            <a:off x="5734799" y="3487768"/>
            <a:ext cx="2286002" cy="369332"/>
          </a:xfrm>
          <a:prstGeom prst="rect">
            <a:avLst/>
          </a:prstGeom>
          <a:noFill/>
        </p:spPr>
        <p:txBody>
          <a:bodyPr wrap="square" rtlCol="0">
            <a:spAutoFit/>
          </a:bodyPr>
          <a:lstStyle/>
          <a:p>
            <a:r>
              <a:rPr lang="en-GB" b="1" dirty="0"/>
              <a:t>Optimise analytics</a:t>
            </a:r>
            <a:endParaRPr lang="en-US" b="1" dirty="0"/>
          </a:p>
        </p:txBody>
      </p:sp>
      <p:sp>
        <p:nvSpPr>
          <p:cNvPr id="36" name="TextBox 35">
            <a:extLst>
              <a:ext uri="{FF2B5EF4-FFF2-40B4-BE49-F238E27FC236}">
                <a16:creationId xmlns:a16="http://schemas.microsoft.com/office/drawing/2014/main" xmlns="" id="{355D8B4D-2B41-4FB1-A2BD-994A69C8822C}"/>
              </a:ext>
            </a:extLst>
          </p:cNvPr>
          <p:cNvSpPr txBox="1"/>
          <p:nvPr/>
        </p:nvSpPr>
        <p:spPr>
          <a:xfrm>
            <a:off x="5734799" y="4593226"/>
            <a:ext cx="2286002" cy="369332"/>
          </a:xfrm>
          <a:prstGeom prst="rect">
            <a:avLst/>
          </a:prstGeom>
          <a:noFill/>
        </p:spPr>
        <p:txBody>
          <a:bodyPr wrap="square" rtlCol="0">
            <a:spAutoFit/>
          </a:bodyPr>
          <a:lstStyle/>
          <a:p>
            <a:r>
              <a:rPr lang="en-GB" b="1" dirty="0"/>
              <a:t>Measure success</a:t>
            </a:r>
            <a:endParaRPr lang="en-US" b="1" dirty="0"/>
          </a:p>
        </p:txBody>
      </p:sp>
      <p:cxnSp>
        <p:nvCxnSpPr>
          <p:cNvPr id="38" name="Straight Arrow Connector 37">
            <a:extLst>
              <a:ext uri="{FF2B5EF4-FFF2-40B4-BE49-F238E27FC236}">
                <a16:creationId xmlns:a16="http://schemas.microsoft.com/office/drawing/2014/main" xmlns="" id="{A86D4AC7-480A-49FD-BF41-45F65F7FC6D9}"/>
              </a:ext>
            </a:extLst>
          </p:cNvPr>
          <p:cNvCxnSpPr/>
          <p:nvPr/>
        </p:nvCxnSpPr>
        <p:spPr>
          <a:xfrm flipV="1">
            <a:off x="4614991" y="3772201"/>
            <a:ext cx="954157" cy="5484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99955AB8-93BB-4C72-BC0F-FC64B59DC695}"/>
              </a:ext>
            </a:extLst>
          </p:cNvPr>
          <p:cNvCxnSpPr>
            <a:cxnSpLocks/>
          </p:cNvCxnSpPr>
          <p:nvPr/>
        </p:nvCxnSpPr>
        <p:spPr>
          <a:xfrm>
            <a:off x="4631376" y="4320692"/>
            <a:ext cx="937772" cy="4122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6632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468E7C-2332-43B4-B958-03FBF3DD3EF9}"/>
              </a:ext>
            </a:extLst>
          </p:cNvPr>
          <p:cNvSpPr>
            <a:spLocks noGrp="1"/>
          </p:cNvSpPr>
          <p:nvPr>
            <p:ph type="title"/>
          </p:nvPr>
        </p:nvSpPr>
        <p:spPr/>
        <p:txBody>
          <a:bodyPr/>
          <a:lstStyle/>
          <a:p>
            <a:r>
              <a:rPr lang="en-GB" dirty="0"/>
              <a:t>Overconfidence</a:t>
            </a:r>
            <a:endParaRPr lang="en-US" dirty="0"/>
          </a:p>
        </p:txBody>
      </p:sp>
      <p:sp>
        <p:nvSpPr>
          <p:cNvPr id="3" name="Text Placeholder 2">
            <a:extLst>
              <a:ext uri="{FF2B5EF4-FFF2-40B4-BE49-F238E27FC236}">
                <a16:creationId xmlns:a16="http://schemas.microsoft.com/office/drawing/2014/main" xmlns="" id="{F8C36C9B-56DA-4CF7-B92C-5273EE120AFD}"/>
              </a:ext>
            </a:extLst>
          </p:cNvPr>
          <p:cNvSpPr>
            <a:spLocks noGrp="1"/>
          </p:cNvSpPr>
          <p:nvPr>
            <p:ph type="body" sz="quarter" idx="13"/>
          </p:nvPr>
        </p:nvSpPr>
        <p:spPr/>
        <p:txBody>
          <a:bodyPr/>
          <a:lstStyle/>
          <a:p>
            <a:r>
              <a:rPr lang="en-GB" dirty="0"/>
              <a:t>Point estimates, confidence intervals and prediction intervals</a:t>
            </a:r>
            <a:endParaRPr lang="en-US" dirty="0"/>
          </a:p>
        </p:txBody>
      </p:sp>
      <p:sp>
        <p:nvSpPr>
          <p:cNvPr id="5" name="Slide Number Placeholder 4">
            <a:extLst>
              <a:ext uri="{FF2B5EF4-FFF2-40B4-BE49-F238E27FC236}">
                <a16:creationId xmlns:a16="http://schemas.microsoft.com/office/drawing/2014/main" xmlns="" id="{28E6356B-2D65-4248-A8F6-A4710694BF63}"/>
              </a:ext>
            </a:extLst>
          </p:cNvPr>
          <p:cNvSpPr>
            <a:spLocks noGrp="1"/>
          </p:cNvSpPr>
          <p:nvPr>
            <p:ph type="sldNum" sz="quarter" idx="4"/>
          </p:nvPr>
        </p:nvSpPr>
        <p:spPr/>
        <p:txBody>
          <a:bodyPr/>
          <a:lstStyle/>
          <a:p>
            <a:fld id="{2083E393-C0BF-4ED8-8545-7E4C90AFF831}" type="slidenum">
              <a:rPr lang="en-US" smtClean="0"/>
              <a:pPr/>
              <a:t>18</a:t>
            </a:fld>
            <a:endParaRPr lang="en-US" dirty="0"/>
          </a:p>
        </p:txBody>
      </p:sp>
      <p:sp>
        <p:nvSpPr>
          <p:cNvPr id="6" name="Footer Placeholder 5">
            <a:extLst>
              <a:ext uri="{FF2B5EF4-FFF2-40B4-BE49-F238E27FC236}">
                <a16:creationId xmlns:a16="http://schemas.microsoft.com/office/drawing/2014/main" xmlns="" id="{B6C1A1D9-365C-4AB4-990C-0E0FD18B78CF}"/>
              </a:ext>
            </a:extLst>
          </p:cNvPr>
          <p:cNvSpPr>
            <a:spLocks noGrp="1"/>
          </p:cNvSpPr>
          <p:nvPr>
            <p:ph type="ftr" sz="quarter" idx="3"/>
          </p:nvPr>
        </p:nvSpPr>
        <p:spPr/>
        <p:txBody>
          <a:bodyPr/>
          <a:lstStyle/>
          <a:p>
            <a:r>
              <a:rPr lang="en-GB"/>
              <a:t>© [yyyy] Willis Towers Watson. All rights reserved. Proprietary and Confidential. For Willis Towers Watson and Willis Towers Watson client use only.</a:t>
            </a:r>
            <a:endParaRPr lang="en-US" dirty="0"/>
          </a:p>
        </p:txBody>
      </p:sp>
      <p:pic>
        <p:nvPicPr>
          <p:cNvPr id="2052" name="Picture 4" descr="https://i0.wp.com/wmbriggs.com/wp-content/uploads/2018/05/download.png?resize=576%2C288">
            <a:extLst>
              <a:ext uri="{FF2B5EF4-FFF2-40B4-BE49-F238E27FC236}">
                <a16:creationId xmlns:a16="http://schemas.microsoft.com/office/drawing/2014/main" xmlns="" id="{683D8A7B-B932-45EB-B563-6E7745F28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086" y="1436454"/>
            <a:ext cx="54864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xmlns="" id="{1A4BC512-741D-4B52-AAA0-B051FFCC95D1}"/>
              </a:ext>
            </a:extLst>
          </p:cNvPr>
          <p:cNvSpPr txBox="1"/>
          <p:nvPr/>
        </p:nvSpPr>
        <p:spPr>
          <a:xfrm>
            <a:off x="1040296" y="4538870"/>
            <a:ext cx="7646504" cy="1477328"/>
          </a:xfrm>
          <a:prstGeom prst="rect">
            <a:avLst/>
          </a:prstGeom>
          <a:noFill/>
        </p:spPr>
        <p:txBody>
          <a:bodyPr wrap="square" rtlCol="0">
            <a:spAutoFit/>
          </a:bodyPr>
          <a:lstStyle/>
          <a:p>
            <a:r>
              <a:rPr lang="en-GB" b="1" dirty="0"/>
              <a:t>Point Estimate</a:t>
            </a:r>
            <a:r>
              <a:rPr lang="en-GB" dirty="0"/>
              <a:t>: “My model says if x is this, y is that”</a:t>
            </a:r>
          </a:p>
          <a:p>
            <a:r>
              <a:rPr lang="en-GB" b="1" dirty="0"/>
              <a:t>Confidence interval</a:t>
            </a:r>
            <a:r>
              <a:rPr lang="en-GB" dirty="0"/>
              <a:t>: “If x is this, then what the true model says is y is between these two values with 95% probability”</a:t>
            </a:r>
          </a:p>
          <a:p>
            <a:r>
              <a:rPr lang="en-GB" b="1" dirty="0"/>
              <a:t>Prediction interval</a:t>
            </a:r>
            <a:r>
              <a:rPr lang="en-GB" dirty="0"/>
              <a:t>: “If x is this, then the probability y is between these two values is 95%”</a:t>
            </a:r>
            <a:endParaRPr lang="en-US" dirty="0"/>
          </a:p>
        </p:txBody>
      </p:sp>
      <p:sp>
        <p:nvSpPr>
          <p:cNvPr id="35" name="Arrow: Up 34">
            <a:extLst>
              <a:ext uri="{FF2B5EF4-FFF2-40B4-BE49-F238E27FC236}">
                <a16:creationId xmlns:a16="http://schemas.microsoft.com/office/drawing/2014/main" xmlns="" id="{6784DDE2-630E-4AFA-8C8F-C16CFF925FD8}"/>
              </a:ext>
            </a:extLst>
          </p:cNvPr>
          <p:cNvSpPr/>
          <p:nvPr/>
        </p:nvSpPr>
        <p:spPr>
          <a:xfrm>
            <a:off x="589722" y="4472319"/>
            <a:ext cx="397565" cy="1543879"/>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132A82EB-B79F-44C9-AB83-EDE50C8B2952}"/>
              </a:ext>
            </a:extLst>
          </p:cNvPr>
          <p:cNvSpPr txBox="1"/>
          <p:nvPr/>
        </p:nvSpPr>
        <p:spPr>
          <a:xfrm rot="16200000">
            <a:off x="-635240" y="4982275"/>
            <a:ext cx="1974574" cy="369332"/>
          </a:xfrm>
          <a:prstGeom prst="rect">
            <a:avLst/>
          </a:prstGeom>
          <a:noFill/>
        </p:spPr>
        <p:txBody>
          <a:bodyPr wrap="square" rtlCol="0">
            <a:spAutoFit/>
          </a:bodyPr>
          <a:lstStyle/>
          <a:p>
            <a:r>
              <a:rPr lang="en-GB" dirty="0"/>
              <a:t>Overconfidence</a:t>
            </a:r>
            <a:endParaRPr lang="en-US" dirty="0"/>
          </a:p>
        </p:txBody>
      </p:sp>
    </p:spTree>
    <p:extLst>
      <p:ext uri="{BB962C8B-B14F-4D97-AF65-F5344CB8AC3E}">
        <p14:creationId xmlns:p14="http://schemas.microsoft.com/office/powerpoint/2010/main" val="400655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468E7C-2332-43B4-B958-03FBF3DD3EF9}"/>
              </a:ext>
            </a:extLst>
          </p:cNvPr>
          <p:cNvSpPr>
            <a:spLocks noGrp="1"/>
          </p:cNvSpPr>
          <p:nvPr>
            <p:ph type="title"/>
          </p:nvPr>
        </p:nvSpPr>
        <p:spPr/>
        <p:txBody>
          <a:bodyPr/>
          <a:lstStyle/>
          <a:p>
            <a:r>
              <a:rPr lang="en-GB" dirty="0"/>
              <a:t>Overconfidence and overfitting</a:t>
            </a:r>
            <a:endParaRPr lang="en-US" dirty="0"/>
          </a:p>
        </p:txBody>
      </p:sp>
      <p:sp>
        <p:nvSpPr>
          <p:cNvPr id="3" name="Text Placeholder 2">
            <a:extLst>
              <a:ext uri="{FF2B5EF4-FFF2-40B4-BE49-F238E27FC236}">
                <a16:creationId xmlns:a16="http://schemas.microsoft.com/office/drawing/2014/main" xmlns="" id="{F8C36C9B-56DA-4CF7-B92C-5273EE120AFD}"/>
              </a:ext>
            </a:extLst>
          </p:cNvPr>
          <p:cNvSpPr>
            <a:spLocks noGrp="1"/>
          </p:cNvSpPr>
          <p:nvPr>
            <p:ph type="body" sz="quarter" idx="13"/>
          </p:nvPr>
        </p:nvSpPr>
        <p:spPr/>
        <p:txBody>
          <a:bodyPr/>
          <a:lstStyle/>
          <a:p>
            <a:r>
              <a:rPr lang="en-GB" dirty="0"/>
              <a:t>Measuring the wrong objective</a:t>
            </a:r>
            <a:endParaRPr lang="en-US" dirty="0"/>
          </a:p>
        </p:txBody>
      </p:sp>
      <p:sp>
        <p:nvSpPr>
          <p:cNvPr id="5" name="Slide Number Placeholder 4">
            <a:extLst>
              <a:ext uri="{FF2B5EF4-FFF2-40B4-BE49-F238E27FC236}">
                <a16:creationId xmlns:a16="http://schemas.microsoft.com/office/drawing/2014/main" xmlns="" id="{28E6356B-2D65-4248-A8F6-A4710694BF63}"/>
              </a:ext>
            </a:extLst>
          </p:cNvPr>
          <p:cNvSpPr>
            <a:spLocks noGrp="1"/>
          </p:cNvSpPr>
          <p:nvPr>
            <p:ph type="sldNum" sz="quarter" idx="4"/>
          </p:nvPr>
        </p:nvSpPr>
        <p:spPr/>
        <p:txBody>
          <a:bodyPr/>
          <a:lstStyle/>
          <a:p>
            <a:fld id="{2083E393-C0BF-4ED8-8545-7E4C90AFF831}" type="slidenum">
              <a:rPr lang="en-US" smtClean="0"/>
              <a:pPr/>
              <a:t>19</a:t>
            </a:fld>
            <a:endParaRPr lang="en-US" dirty="0"/>
          </a:p>
        </p:txBody>
      </p:sp>
      <p:sp>
        <p:nvSpPr>
          <p:cNvPr id="6" name="Footer Placeholder 5">
            <a:extLst>
              <a:ext uri="{FF2B5EF4-FFF2-40B4-BE49-F238E27FC236}">
                <a16:creationId xmlns:a16="http://schemas.microsoft.com/office/drawing/2014/main" xmlns="" id="{B6C1A1D9-365C-4AB4-990C-0E0FD18B78CF}"/>
              </a:ext>
            </a:extLst>
          </p:cNvPr>
          <p:cNvSpPr>
            <a:spLocks noGrp="1"/>
          </p:cNvSpPr>
          <p:nvPr>
            <p:ph type="ftr" sz="quarter" idx="3"/>
          </p:nvPr>
        </p:nvSpPr>
        <p:spPr/>
        <p:txBody>
          <a:bodyPr/>
          <a:lstStyle/>
          <a:p>
            <a:r>
              <a:rPr lang="en-GB"/>
              <a:t>© [yyyy] Willis Towers Watson. All rights reserved. Proprietary and Confidential. For Willis Towers Watson and Willis Towers Watson client use only.</a:t>
            </a:r>
            <a:endParaRPr lang="en-US" dirty="0"/>
          </a:p>
        </p:txBody>
      </p:sp>
      <p:sp>
        <p:nvSpPr>
          <p:cNvPr id="7" name="TextBox 6">
            <a:extLst>
              <a:ext uri="{FF2B5EF4-FFF2-40B4-BE49-F238E27FC236}">
                <a16:creationId xmlns:a16="http://schemas.microsoft.com/office/drawing/2014/main" xmlns="" id="{6DC2357A-C8E2-4EF6-AEAD-CEE538A9B464}"/>
              </a:ext>
            </a:extLst>
          </p:cNvPr>
          <p:cNvSpPr txBox="1"/>
          <p:nvPr/>
        </p:nvSpPr>
        <p:spPr>
          <a:xfrm>
            <a:off x="0" y="4975845"/>
            <a:ext cx="9144000" cy="830997"/>
          </a:xfrm>
          <a:prstGeom prst="rect">
            <a:avLst/>
          </a:prstGeom>
          <a:solidFill>
            <a:srgbClr val="EFEEDE"/>
          </a:solidFill>
        </p:spPr>
        <p:txBody>
          <a:bodyPr wrap="square" rtlCol="0">
            <a:spAutoFit/>
          </a:bodyPr>
          <a:lstStyle/>
          <a:p>
            <a:pPr algn="ctr"/>
            <a:r>
              <a:rPr lang="en-US" sz="1600" i="1" dirty="0"/>
              <a:t>“Traditional tricks like cross validation ... all cheat and reuse what is already known as if it were unknown, they repackage the old as new. The true and only test of model goodness is how well that model predicts data never before seen or used in any way.” - Briggs</a:t>
            </a:r>
          </a:p>
        </p:txBody>
      </p:sp>
      <p:sp>
        <p:nvSpPr>
          <p:cNvPr id="14" name="Rectangle 13">
            <a:extLst>
              <a:ext uri="{FF2B5EF4-FFF2-40B4-BE49-F238E27FC236}">
                <a16:creationId xmlns:a16="http://schemas.microsoft.com/office/drawing/2014/main" xmlns="" id="{1A4FB587-47C1-4912-8CAA-7127B663F29A}"/>
              </a:ext>
            </a:extLst>
          </p:cNvPr>
          <p:cNvSpPr/>
          <p:nvPr/>
        </p:nvSpPr>
        <p:spPr>
          <a:xfrm>
            <a:off x="2219735" y="1671001"/>
            <a:ext cx="4982821" cy="43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Train</a:t>
            </a:r>
            <a:endParaRPr lang="en-US" dirty="0"/>
          </a:p>
        </p:txBody>
      </p:sp>
      <p:sp>
        <p:nvSpPr>
          <p:cNvPr id="16" name="TextBox 15">
            <a:extLst>
              <a:ext uri="{FF2B5EF4-FFF2-40B4-BE49-F238E27FC236}">
                <a16:creationId xmlns:a16="http://schemas.microsoft.com/office/drawing/2014/main" xmlns="" id="{1B228656-D315-48E7-BCA4-553B560502DA}"/>
              </a:ext>
            </a:extLst>
          </p:cNvPr>
          <p:cNvSpPr txBox="1"/>
          <p:nvPr/>
        </p:nvSpPr>
        <p:spPr>
          <a:xfrm>
            <a:off x="854760" y="1646658"/>
            <a:ext cx="1623392" cy="461665"/>
          </a:xfrm>
          <a:prstGeom prst="rect">
            <a:avLst/>
          </a:prstGeom>
          <a:noFill/>
        </p:spPr>
        <p:txBody>
          <a:bodyPr wrap="square" rtlCol="0">
            <a:spAutoFit/>
          </a:bodyPr>
          <a:lstStyle/>
          <a:p>
            <a:r>
              <a:rPr lang="en-GB" sz="1200" dirty="0"/>
              <a:t>Experimental Analysis</a:t>
            </a:r>
            <a:endParaRPr lang="en-US" sz="1200" dirty="0"/>
          </a:p>
        </p:txBody>
      </p:sp>
      <p:sp>
        <p:nvSpPr>
          <p:cNvPr id="17" name="TextBox 16">
            <a:extLst>
              <a:ext uri="{FF2B5EF4-FFF2-40B4-BE49-F238E27FC236}">
                <a16:creationId xmlns:a16="http://schemas.microsoft.com/office/drawing/2014/main" xmlns="" id="{85DF2B3E-7374-4CF8-823C-F3C96939239C}"/>
              </a:ext>
            </a:extLst>
          </p:cNvPr>
          <p:cNvSpPr txBox="1"/>
          <p:nvPr/>
        </p:nvSpPr>
        <p:spPr>
          <a:xfrm>
            <a:off x="854760" y="2340475"/>
            <a:ext cx="1623392" cy="276999"/>
          </a:xfrm>
          <a:prstGeom prst="rect">
            <a:avLst/>
          </a:prstGeom>
          <a:noFill/>
        </p:spPr>
        <p:txBody>
          <a:bodyPr wrap="square" rtlCol="0">
            <a:spAutoFit/>
          </a:bodyPr>
          <a:lstStyle/>
          <a:p>
            <a:r>
              <a:rPr lang="en-GB" sz="1200" dirty="0"/>
              <a:t>Holdout </a:t>
            </a:r>
            <a:endParaRPr lang="en-US" sz="1200" dirty="0"/>
          </a:p>
        </p:txBody>
      </p:sp>
      <p:sp>
        <p:nvSpPr>
          <p:cNvPr id="18" name="Rectangle 17">
            <a:extLst>
              <a:ext uri="{FF2B5EF4-FFF2-40B4-BE49-F238E27FC236}">
                <a16:creationId xmlns:a16="http://schemas.microsoft.com/office/drawing/2014/main" xmlns="" id="{F0685753-2DFF-42FA-A44C-73FB16AD698F}"/>
              </a:ext>
            </a:extLst>
          </p:cNvPr>
          <p:cNvSpPr/>
          <p:nvPr/>
        </p:nvSpPr>
        <p:spPr>
          <a:xfrm>
            <a:off x="2219735" y="2260996"/>
            <a:ext cx="3710208" cy="43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Train</a:t>
            </a:r>
            <a:endParaRPr lang="en-US" dirty="0"/>
          </a:p>
        </p:txBody>
      </p:sp>
      <p:sp>
        <p:nvSpPr>
          <p:cNvPr id="19" name="Rectangle 18">
            <a:extLst>
              <a:ext uri="{FF2B5EF4-FFF2-40B4-BE49-F238E27FC236}">
                <a16:creationId xmlns:a16="http://schemas.microsoft.com/office/drawing/2014/main" xmlns="" id="{77A5F6C6-BE7A-4BD4-9028-AA30AEBB6EE1}"/>
              </a:ext>
            </a:extLst>
          </p:cNvPr>
          <p:cNvSpPr/>
          <p:nvPr/>
        </p:nvSpPr>
        <p:spPr>
          <a:xfrm>
            <a:off x="6016478" y="2260996"/>
            <a:ext cx="1192704" cy="437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Validate</a:t>
            </a:r>
            <a:endParaRPr lang="en-US" dirty="0"/>
          </a:p>
        </p:txBody>
      </p:sp>
      <p:sp>
        <p:nvSpPr>
          <p:cNvPr id="20" name="TextBox 19">
            <a:extLst>
              <a:ext uri="{FF2B5EF4-FFF2-40B4-BE49-F238E27FC236}">
                <a16:creationId xmlns:a16="http://schemas.microsoft.com/office/drawing/2014/main" xmlns="" id="{BF8E4763-A627-4EB2-A919-E23D0CBA0936}"/>
              </a:ext>
            </a:extLst>
          </p:cNvPr>
          <p:cNvSpPr txBox="1"/>
          <p:nvPr/>
        </p:nvSpPr>
        <p:spPr>
          <a:xfrm>
            <a:off x="854760" y="2815294"/>
            <a:ext cx="1073432" cy="461665"/>
          </a:xfrm>
          <a:prstGeom prst="rect">
            <a:avLst/>
          </a:prstGeom>
          <a:noFill/>
        </p:spPr>
        <p:txBody>
          <a:bodyPr wrap="square" rtlCol="0">
            <a:spAutoFit/>
          </a:bodyPr>
          <a:lstStyle/>
          <a:p>
            <a:r>
              <a:rPr lang="en-GB" sz="1200" dirty="0"/>
              <a:t>Holdout (no cheating) </a:t>
            </a:r>
            <a:endParaRPr lang="en-US" sz="1200" dirty="0"/>
          </a:p>
        </p:txBody>
      </p:sp>
      <p:sp>
        <p:nvSpPr>
          <p:cNvPr id="21" name="Rectangle 20">
            <a:extLst>
              <a:ext uri="{FF2B5EF4-FFF2-40B4-BE49-F238E27FC236}">
                <a16:creationId xmlns:a16="http://schemas.microsoft.com/office/drawing/2014/main" xmlns="" id="{4DE1B218-A50F-4056-8CFD-14DE1C6678A3}"/>
              </a:ext>
            </a:extLst>
          </p:cNvPr>
          <p:cNvSpPr/>
          <p:nvPr/>
        </p:nvSpPr>
        <p:spPr>
          <a:xfrm>
            <a:off x="2222640" y="2839637"/>
            <a:ext cx="2447941" cy="43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Train</a:t>
            </a:r>
            <a:endParaRPr lang="en-US" dirty="0"/>
          </a:p>
        </p:txBody>
      </p:sp>
      <p:sp>
        <p:nvSpPr>
          <p:cNvPr id="22" name="Rectangle 21">
            <a:extLst>
              <a:ext uri="{FF2B5EF4-FFF2-40B4-BE49-F238E27FC236}">
                <a16:creationId xmlns:a16="http://schemas.microsoft.com/office/drawing/2014/main" xmlns="" id="{C1B30DB8-5F0D-41EE-B4E8-44B1A0188292}"/>
              </a:ext>
            </a:extLst>
          </p:cNvPr>
          <p:cNvSpPr/>
          <p:nvPr/>
        </p:nvSpPr>
        <p:spPr>
          <a:xfrm>
            <a:off x="4743865" y="2844916"/>
            <a:ext cx="1186078" cy="4373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Test</a:t>
            </a:r>
            <a:endParaRPr lang="en-US" dirty="0"/>
          </a:p>
        </p:txBody>
      </p:sp>
      <p:sp>
        <p:nvSpPr>
          <p:cNvPr id="23" name="Rectangle 22">
            <a:extLst>
              <a:ext uri="{FF2B5EF4-FFF2-40B4-BE49-F238E27FC236}">
                <a16:creationId xmlns:a16="http://schemas.microsoft.com/office/drawing/2014/main" xmlns="" id="{2AEE68FB-63A4-4ED6-8911-25D0471CDBBF}"/>
              </a:ext>
            </a:extLst>
          </p:cNvPr>
          <p:cNvSpPr/>
          <p:nvPr/>
        </p:nvSpPr>
        <p:spPr>
          <a:xfrm>
            <a:off x="6016478" y="2842031"/>
            <a:ext cx="1186078" cy="437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Validate</a:t>
            </a:r>
            <a:endParaRPr lang="en-US" dirty="0"/>
          </a:p>
        </p:txBody>
      </p:sp>
      <p:sp>
        <p:nvSpPr>
          <p:cNvPr id="24" name="TextBox 23">
            <a:extLst>
              <a:ext uri="{FF2B5EF4-FFF2-40B4-BE49-F238E27FC236}">
                <a16:creationId xmlns:a16="http://schemas.microsoft.com/office/drawing/2014/main" xmlns="" id="{0BD6522C-1C2F-4570-8EB7-DB32D3EB8278}"/>
              </a:ext>
            </a:extLst>
          </p:cNvPr>
          <p:cNvSpPr txBox="1"/>
          <p:nvPr/>
        </p:nvSpPr>
        <p:spPr>
          <a:xfrm>
            <a:off x="854760" y="3419900"/>
            <a:ext cx="1073432" cy="461665"/>
          </a:xfrm>
          <a:prstGeom prst="rect">
            <a:avLst/>
          </a:prstGeom>
          <a:noFill/>
        </p:spPr>
        <p:txBody>
          <a:bodyPr wrap="square" rtlCol="0">
            <a:spAutoFit/>
          </a:bodyPr>
          <a:lstStyle/>
          <a:p>
            <a:r>
              <a:rPr lang="en-GB" sz="1200" dirty="0"/>
              <a:t>Cross Validation</a:t>
            </a:r>
            <a:endParaRPr lang="en-US" sz="1200" dirty="0"/>
          </a:p>
        </p:txBody>
      </p:sp>
      <p:sp>
        <p:nvSpPr>
          <p:cNvPr id="25" name="Rectangle 24">
            <a:extLst>
              <a:ext uri="{FF2B5EF4-FFF2-40B4-BE49-F238E27FC236}">
                <a16:creationId xmlns:a16="http://schemas.microsoft.com/office/drawing/2014/main" xmlns="" id="{2639BB6B-8183-4091-B309-6364DDC236DD}"/>
              </a:ext>
            </a:extLst>
          </p:cNvPr>
          <p:cNvSpPr/>
          <p:nvPr/>
        </p:nvSpPr>
        <p:spPr>
          <a:xfrm>
            <a:off x="2222232" y="3432072"/>
            <a:ext cx="1186078" cy="437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Train/Test</a:t>
            </a:r>
            <a:endParaRPr lang="en-US" dirty="0"/>
          </a:p>
        </p:txBody>
      </p:sp>
      <p:sp>
        <p:nvSpPr>
          <p:cNvPr id="26" name="Rectangle 25">
            <a:extLst>
              <a:ext uri="{FF2B5EF4-FFF2-40B4-BE49-F238E27FC236}">
                <a16:creationId xmlns:a16="http://schemas.microsoft.com/office/drawing/2014/main" xmlns="" id="{2B2B3166-7715-4528-A48A-A4768136215A}"/>
              </a:ext>
            </a:extLst>
          </p:cNvPr>
          <p:cNvSpPr/>
          <p:nvPr/>
        </p:nvSpPr>
        <p:spPr>
          <a:xfrm>
            <a:off x="3477878" y="3432072"/>
            <a:ext cx="1186078" cy="437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Train/Test</a:t>
            </a:r>
            <a:endParaRPr lang="en-US" dirty="0"/>
          </a:p>
        </p:txBody>
      </p:sp>
      <p:sp>
        <p:nvSpPr>
          <p:cNvPr id="27" name="Rectangle 26">
            <a:extLst>
              <a:ext uri="{FF2B5EF4-FFF2-40B4-BE49-F238E27FC236}">
                <a16:creationId xmlns:a16="http://schemas.microsoft.com/office/drawing/2014/main" xmlns="" id="{2BD8DB00-50BA-4061-9B1B-283238E4B13C}"/>
              </a:ext>
            </a:extLst>
          </p:cNvPr>
          <p:cNvSpPr/>
          <p:nvPr/>
        </p:nvSpPr>
        <p:spPr>
          <a:xfrm>
            <a:off x="4743865" y="3432072"/>
            <a:ext cx="1186078" cy="437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Train/Test</a:t>
            </a:r>
            <a:endParaRPr lang="en-US" dirty="0"/>
          </a:p>
        </p:txBody>
      </p:sp>
      <p:sp>
        <p:nvSpPr>
          <p:cNvPr id="28" name="Rectangle 27">
            <a:extLst>
              <a:ext uri="{FF2B5EF4-FFF2-40B4-BE49-F238E27FC236}">
                <a16:creationId xmlns:a16="http://schemas.microsoft.com/office/drawing/2014/main" xmlns="" id="{3CB85897-96FA-474B-AD37-26B214B7DD13}"/>
              </a:ext>
            </a:extLst>
          </p:cNvPr>
          <p:cNvSpPr/>
          <p:nvPr/>
        </p:nvSpPr>
        <p:spPr>
          <a:xfrm>
            <a:off x="6016478" y="3432072"/>
            <a:ext cx="1186078" cy="437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Train/Test</a:t>
            </a:r>
            <a:endParaRPr lang="en-US" dirty="0"/>
          </a:p>
        </p:txBody>
      </p:sp>
      <p:sp>
        <p:nvSpPr>
          <p:cNvPr id="29" name="TextBox 28">
            <a:extLst>
              <a:ext uri="{FF2B5EF4-FFF2-40B4-BE49-F238E27FC236}">
                <a16:creationId xmlns:a16="http://schemas.microsoft.com/office/drawing/2014/main" xmlns="" id="{1EB406A9-9A90-46EA-B852-57EAF83E4C24}"/>
              </a:ext>
            </a:extLst>
          </p:cNvPr>
          <p:cNvSpPr txBox="1"/>
          <p:nvPr/>
        </p:nvSpPr>
        <p:spPr>
          <a:xfrm>
            <a:off x="857038" y="3985213"/>
            <a:ext cx="1381772" cy="461665"/>
          </a:xfrm>
          <a:prstGeom prst="rect">
            <a:avLst/>
          </a:prstGeom>
          <a:noFill/>
        </p:spPr>
        <p:txBody>
          <a:bodyPr wrap="square" rtlCol="0">
            <a:spAutoFit/>
          </a:bodyPr>
          <a:lstStyle/>
          <a:p>
            <a:r>
              <a:rPr lang="en-GB" sz="1200" dirty="0"/>
              <a:t>“Proper” Cross Validation</a:t>
            </a:r>
            <a:endParaRPr lang="en-US" sz="1200" dirty="0"/>
          </a:p>
        </p:txBody>
      </p:sp>
      <p:sp>
        <p:nvSpPr>
          <p:cNvPr id="30" name="Rectangle 29">
            <a:extLst>
              <a:ext uri="{FF2B5EF4-FFF2-40B4-BE49-F238E27FC236}">
                <a16:creationId xmlns:a16="http://schemas.microsoft.com/office/drawing/2014/main" xmlns="" id="{C4EDE6B0-02EA-4776-8D27-0FBDFF31CB6D}"/>
              </a:ext>
            </a:extLst>
          </p:cNvPr>
          <p:cNvSpPr/>
          <p:nvPr/>
        </p:nvSpPr>
        <p:spPr>
          <a:xfrm>
            <a:off x="2222232" y="3999520"/>
            <a:ext cx="1186078" cy="437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Train/Test</a:t>
            </a:r>
            <a:endParaRPr lang="en-US" dirty="0"/>
          </a:p>
        </p:txBody>
      </p:sp>
      <p:sp>
        <p:nvSpPr>
          <p:cNvPr id="31" name="Rectangle 30">
            <a:extLst>
              <a:ext uri="{FF2B5EF4-FFF2-40B4-BE49-F238E27FC236}">
                <a16:creationId xmlns:a16="http://schemas.microsoft.com/office/drawing/2014/main" xmlns="" id="{11F77531-D6A2-465D-BF71-4D5604ABD7DE}"/>
              </a:ext>
            </a:extLst>
          </p:cNvPr>
          <p:cNvSpPr/>
          <p:nvPr/>
        </p:nvSpPr>
        <p:spPr>
          <a:xfrm>
            <a:off x="3484504" y="3999520"/>
            <a:ext cx="1186078" cy="437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Train/Test</a:t>
            </a:r>
            <a:endParaRPr lang="en-US" dirty="0"/>
          </a:p>
        </p:txBody>
      </p:sp>
      <p:sp>
        <p:nvSpPr>
          <p:cNvPr id="32" name="Rectangle 31">
            <a:extLst>
              <a:ext uri="{FF2B5EF4-FFF2-40B4-BE49-F238E27FC236}">
                <a16:creationId xmlns:a16="http://schemas.microsoft.com/office/drawing/2014/main" xmlns="" id="{AEE64BBA-9B85-4A24-B5A2-D4A70E34A367}"/>
              </a:ext>
            </a:extLst>
          </p:cNvPr>
          <p:cNvSpPr/>
          <p:nvPr/>
        </p:nvSpPr>
        <p:spPr>
          <a:xfrm>
            <a:off x="4757117" y="3999520"/>
            <a:ext cx="1186078" cy="437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Train/Test</a:t>
            </a:r>
            <a:endParaRPr lang="en-US" dirty="0"/>
          </a:p>
        </p:txBody>
      </p:sp>
      <p:sp>
        <p:nvSpPr>
          <p:cNvPr id="33" name="Rectangle 32">
            <a:extLst>
              <a:ext uri="{FF2B5EF4-FFF2-40B4-BE49-F238E27FC236}">
                <a16:creationId xmlns:a16="http://schemas.microsoft.com/office/drawing/2014/main" xmlns="" id="{00ED60F1-CD70-4F08-87E8-F37F369863BC}"/>
              </a:ext>
            </a:extLst>
          </p:cNvPr>
          <p:cNvSpPr/>
          <p:nvPr/>
        </p:nvSpPr>
        <p:spPr>
          <a:xfrm>
            <a:off x="6032447" y="4010200"/>
            <a:ext cx="1176735" cy="437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Validate</a:t>
            </a:r>
            <a:endParaRPr lang="en-US" dirty="0"/>
          </a:p>
        </p:txBody>
      </p:sp>
      <p:sp>
        <p:nvSpPr>
          <p:cNvPr id="4" name="TextBox 3">
            <a:extLst>
              <a:ext uri="{FF2B5EF4-FFF2-40B4-BE49-F238E27FC236}">
                <a16:creationId xmlns:a16="http://schemas.microsoft.com/office/drawing/2014/main" xmlns="" id="{A8043D7B-5F8A-4BB3-9041-19DBF23C63CE}"/>
              </a:ext>
            </a:extLst>
          </p:cNvPr>
          <p:cNvSpPr txBox="1"/>
          <p:nvPr/>
        </p:nvSpPr>
        <p:spPr>
          <a:xfrm>
            <a:off x="3743740" y="1214134"/>
            <a:ext cx="1727781" cy="369332"/>
          </a:xfrm>
          <a:prstGeom prst="rect">
            <a:avLst/>
          </a:prstGeom>
          <a:noFill/>
        </p:spPr>
        <p:txBody>
          <a:bodyPr wrap="none" rtlCol="0">
            <a:spAutoFit/>
          </a:bodyPr>
          <a:lstStyle/>
          <a:p>
            <a:r>
              <a:rPr lang="en-GB" b="1" dirty="0"/>
              <a:t>Available data</a:t>
            </a:r>
            <a:endParaRPr lang="en-US" b="1" dirty="0"/>
          </a:p>
        </p:txBody>
      </p:sp>
    </p:spTree>
    <p:extLst>
      <p:ext uri="{BB962C8B-B14F-4D97-AF65-F5344CB8AC3E}">
        <p14:creationId xmlns:p14="http://schemas.microsoft.com/office/powerpoint/2010/main" val="275946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P spid="19" grpId="0" animBg="1"/>
      <p:bldP spid="20" grpId="0"/>
      <p:bldP spid="21" grpId="0" animBg="1"/>
      <p:bldP spid="22" grpId="0" animBg="1"/>
      <p:bldP spid="23" grpId="0" animBg="1"/>
      <p:bldP spid="24" grpId="0"/>
      <p:bldP spid="25" grpId="0" animBg="1"/>
      <p:bldP spid="26" grpId="0" animBg="1"/>
      <p:bldP spid="27" grpId="0" animBg="1"/>
      <p:bldP spid="28" grpId="0" animBg="1"/>
      <p:bldP spid="29" grpId="0"/>
      <p:bldP spid="30"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b="1" dirty="0"/>
              <a:t>Disclaimer</a:t>
            </a:r>
            <a:endParaRPr lang="en-GB" sz="4000" dirty="0"/>
          </a:p>
        </p:txBody>
      </p:sp>
      <p:sp>
        <p:nvSpPr>
          <p:cNvPr id="3" name="Content Placeholder 2"/>
          <p:cNvSpPr>
            <a:spLocks noGrp="1"/>
          </p:cNvSpPr>
          <p:nvPr>
            <p:ph idx="1"/>
          </p:nvPr>
        </p:nvSpPr>
        <p:spPr/>
        <p:txBody>
          <a:bodyPr>
            <a:normAutofit/>
          </a:bodyPr>
          <a:lstStyle/>
          <a:p>
            <a:pPr marL="0" lvl="0" indent="0" algn="ctr">
              <a:lnSpc>
                <a:spcPct val="150000"/>
              </a:lnSpc>
              <a:buNone/>
            </a:pPr>
            <a:r>
              <a:rPr lang="en-IE" sz="2400" b="1" dirty="0">
                <a:solidFill>
                  <a:prstClr val="black"/>
                </a:solidFill>
                <a:latin typeface="Calibri"/>
              </a:rPr>
              <a:t>The views expressed in this presentation are those of the authors, </a:t>
            </a:r>
          </a:p>
          <a:p>
            <a:pPr lvl="0" algn="ctr">
              <a:lnSpc>
                <a:spcPct val="150000"/>
              </a:lnSpc>
            </a:pPr>
            <a:r>
              <a:rPr lang="en-IE" sz="2400" dirty="0">
                <a:solidFill>
                  <a:prstClr val="black"/>
                </a:solidFill>
                <a:latin typeface="Calibri"/>
              </a:rPr>
              <a:t>Matthew </a:t>
            </a:r>
            <a:r>
              <a:rPr lang="en-IE" sz="2400" dirty="0" smtClean="0">
                <a:solidFill>
                  <a:prstClr val="black"/>
                </a:solidFill>
                <a:latin typeface="Calibri"/>
              </a:rPr>
              <a:t>Edwards and </a:t>
            </a:r>
            <a:r>
              <a:rPr lang="en-IE" sz="2400" dirty="0">
                <a:solidFill>
                  <a:prstClr val="black"/>
                </a:solidFill>
                <a:latin typeface="Calibri"/>
              </a:rPr>
              <a:t>Rachael </a:t>
            </a:r>
            <a:r>
              <a:rPr lang="en-IE" sz="2400" dirty="0" smtClean="0">
                <a:solidFill>
                  <a:prstClr val="black"/>
                </a:solidFill>
                <a:latin typeface="Calibri"/>
              </a:rPr>
              <a:t>McNaughton,</a:t>
            </a:r>
            <a:endParaRPr lang="en-IE" sz="2400" dirty="0">
              <a:solidFill>
                <a:prstClr val="black"/>
              </a:solidFill>
              <a:latin typeface="Calibri"/>
            </a:endParaRPr>
          </a:p>
          <a:p>
            <a:pPr marL="0" lvl="0" indent="0" algn="ctr">
              <a:lnSpc>
                <a:spcPct val="150000"/>
              </a:lnSpc>
              <a:buNone/>
            </a:pPr>
            <a:r>
              <a:rPr lang="en-IE" sz="2400" b="1" dirty="0" smtClean="0">
                <a:solidFill>
                  <a:prstClr val="black"/>
                </a:solidFill>
                <a:latin typeface="Calibri"/>
              </a:rPr>
              <a:t>of </a:t>
            </a:r>
            <a:r>
              <a:rPr lang="en-IE" sz="2400" b="1" dirty="0">
                <a:solidFill>
                  <a:prstClr val="black"/>
                </a:solidFill>
                <a:latin typeface="Calibri"/>
              </a:rPr>
              <a:t>the paper and not necessarily of the </a:t>
            </a:r>
            <a:endParaRPr lang="en-IE" sz="2400" b="1" dirty="0" smtClean="0">
              <a:solidFill>
                <a:prstClr val="black"/>
              </a:solidFill>
              <a:latin typeface="Calibri"/>
            </a:endParaRPr>
          </a:p>
          <a:p>
            <a:pPr marL="0" indent="0" algn="ctr">
              <a:lnSpc>
                <a:spcPct val="150000"/>
              </a:lnSpc>
              <a:buNone/>
            </a:pPr>
            <a:r>
              <a:rPr lang="en-IE" sz="2400" b="1" dirty="0" smtClean="0">
                <a:solidFill>
                  <a:prstClr val="black"/>
                </a:solidFill>
                <a:latin typeface="Calibri"/>
              </a:rPr>
              <a:t>Staple Inn Actuarial </a:t>
            </a:r>
            <a:r>
              <a:rPr lang="en-IE" sz="2400" b="1" smtClean="0">
                <a:solidFill>
                  <a:prstClr val="black"/>
                </a:solidFill>
                <a:latin typeface="Calibri"/>
              </a:rPr>
              <a:t>Society </a:t>
            </a:r>
          </a:p>
          <a:p>
            <a:pPr marL="0" indent="0" algn="ctr">
              <a:lnSpc>
                <a:spcPct val="150000"/>
              </a:lnSpc>
              <a:buNone/>
            </a:pPr>
            <a:r>
              <a:rPr lang="en-IE" sz="2400" b="1" smtClean="0">
                <a:solidFill>
                  <a:prstClr val="black"/>
                </a:solidFill>
                <a:latin typeface="Calibri"/>
              </a:rPr>
              <a:t>or </a:t>
            </a:r>
            <a:r>
              <a:rPr lang="en-IE" sz="2400" b="1" dirty="0" smtClean="0">
                <a:solidFill>
                  <a:prstClr val="black"/>
                </a:solidFill>
                <a:latin typeface="Calibri"/>
              </a:rPr>
              <a:t>their employer, Willis </a:t>
            </a:r>
            <a:r>
              <a:rPr lang="en-IE" sz="2400" b="1" smtClean="0">
                <a:solidFill>
                  <a:prstClr val="black"/>
                </a:solidFill>
                <a:latin typeface="Calibri"/>
              </a:rPr>
              <a:t>Towers Watson</a:t>
            </a:r>
            <a:endParaRPr lang="en-GB" sz="2400" b="1" dirty="0">
              <a:solidFill>
                <a:prstClr val="black"/>
              </a:solidFill>
              <a:latin typeface="Calibri"/>
            </a:endParaRPr>
          </a:p>
        </p:txBody>
      </p:sp>
    </p:spTree>
    <p:extLst>
      <p:ext uri="{BB962C8B-B14F-4D97-AF65-F5344CB8AC3E}">
        <p14:creationId xmlns:p14="http://schemas.microsoft.com/office/powerpoint/2010/main" val="2760856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0184" y="1524000"/>
            <a:ext cx="6576616" cy="4389120"/>
          </a:xfrm>
          <a:prstGeom prst="rect">
            <a:avLst/>
          </a:prstGeom>
        </p:spPr>
      </p:pic>
      <p:sp>
        <p:nvSpPr>
          <p:cNvPr id="2" name="Title 1">
            <a:extLst>
              <a:ext uri="{FF2B5EF4-FFF2-40B4-BE49-F238E27FC236}">
                <a16:creationId xmlns:a16="http://schemas.microsoft.com/office/drawing/2014/main" xmlns="" id="{67D55B96-EAC6-48D4-B037-BD22B69B814B}"/>
              </a:ext>
            </a:extLst>
          </p:cNvPr>
          <p:cNvSpPr>
            <a:spLocks noGrp="1"/>
          </p:cNvSpPr>
          <p:nvPr>
            <p:ph type="title"/>
          </p:nvPr>
        </p:nvSpPr>
        <p:spPr/>
        <p:txBody>
          <a:bodyPr/>
          <a:lstStyle/>
          <a:p>
            <a:r>
              <a:rPr lang="en-GB" dirty="0"/>
              <a:t>Algorithmic bias?</a:t>
            </a:r>
            <a:endParaRPr lang="en-US" dirty="0"/>
          </a:p>
        </p:txBody>
      </p:sp>
      <p:sp>
        <p:nvSpPr>
          <p:cNvPr id="8" name="Text Placeholder 7"/>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xmlns="" id="{D4EC7269-3316-48F4-A1F4-DEDF3E43C303}"/>
              </a:ext>
            </a:extLst>
          </p:cNvPr>
          <p:cNvSpPr>
            <a:spLocks noGrp="1"/>
          </p:cNvSpPr>
          <p:nvPr>
            <p:ph idx="1"/>
          </p:nvPr>
        </p:nvSpPr>
        <p:spPr>
          <a:xfrm>
            <a:off x="457200" y="1524000"/>
            <a:ext cx="4114800" cy="4389120"/>
          </a:xfrm>
          <a:solidFill>
            <a:schemeClr val="bg2"/>
          </a:solidFill>
        </p:spPr>
        <p:txBody>
          <a:bodyPr lIns="90000" tIns="90000" rIns="90000" bIns="90000"/>
          <a:lstStyle/>
          <a:p>
            <a:pPr lvl="2"/>
            <a:r>
              <a:rPr lang="en-GB" dirty="0"/>
              <a:t>‘Square peg’ bias </a:t>
            </a:r>
          </a:p>
          <a:p>
            <a:pPr lvl="3"/>
            <a:r>
              <a:rPr lang="en-GB" dirty="0"/>
              <a:t>Model selected / designed for previous data</a:t>
            </a:r>
          </a:p>
          <a:p>
            <a:pPr lvl="2"/>
            <a:r>
              <a:rPr lang="en-GB" dirty="0"/>
              <a:t>‘Wolf in sheep’s clothing’ bias </a:t>
            </a:r>
          </a:p>
          <a:p>
            <a:pPr lvl="3"/>
            <a:r>
              <a:rPr lang="en-GB" dirty="0"/>
              <a:t>Inappropriate metrics</a:t>
            </a:r>
          </a:p>
          <a:p>
            <a:pPr lvl="2"/>
            <a:r>
              <a:rPr lang="en-GB" dirty="0"/>
              <a:t>‘Has-been’ bias</a:t>
            </a:r>
          </a:p>
          <a:p>
            <a:pPr lvl="3"/>
            <a:r>
              <a:rPr lang="en-GB" dirty="0"/>
              <a:t>Categorisations no longer fit new reality</a:t>
            </a:r>
          </a:p>
          <a:p>
            <a:pPr lvl="2"/>
            <a:r>
              <a:rPr lang="en-GB" dirty="0"/>
              <a:t>‘Missing-wood-for-the-trees’ bias</a:t>
            </a:r>
          </a:p>
          <a:p>
            <a:pPr lvl="3"/>
            <a:r>
              <a:rPr lang="en-GB" dirty="0"/>
              <a:t>Vital aspect missing (</a:t>
            </a:r>
            <a:r>
              <a:rPr lang="en-GB" dirty="0" err="1"/>
              <a:t>eg</a:t>
            </a:r>
            <a:r>
              <a:rPr lang="en-GB" dirty="0"/>
              <a:t> major </a:t>
            </a:r>
            <a:br>
              <a:rPr lang="en-GB" dirty="0"/>
            </a:br>
            <a:r>
              <a:rPr lang="en-GB" dirty="0"/>
              <a:t>selection bias?)</a:t>
            </a:r>
          </a:p>
          <a:p>
            <a:pPr lvl="2"/>
            <a:r>
              <a:rPr lang="en-GB" dirty="0"/>
              <a:t>‘Insatiable monster’ bias</a:t>
            </a:r>
          </a:p>
          <a:p>
            <a:pPr lvl="3"/>
            <a:r>
              <a:rPr lang="en-GB" dirty="0"/>
              <a:t>Erroneous extrapolation</a:t>
            </a:r>
          </a:p>
          <a:p>
            <a:pPr lvl="3"/>
            <a:endParaRPr lang="en-GB" dirty="0"/>
          </a:p>
          <a:p>
            <a:pPr marL="228600" lvl="3" indent="0">
              <a:buNone/>
            </a:pPr>
            <a:endParaRPr lang="en-GB" dirty="0"/>
          </a:p>
          <a:p>
            <a:pPr lvl="2"/>
            <a:endParaRPr lang="en-GB" dirty="0"/>
          </a:p>
        </p:txBody>
      </p:sp>
      <p:sp>
        <p:nvSpPr>
          <p:cNvPr id="5" name="Slide Number Placeholder 4">
            <a:extLst>
              <a:ext uri="{FF2B5EF4-FFF2-40B4-BE49-F238E27FC236}">
                <a16:creationId xmlns:a16="http://schemas.microsoft.com/office/drawing/2014/main" xmlns="" id="{F8B77510-CC16-4BB9-8152-5ADBE7AD7FBA}"/>
              </a:ext>
            </a:extLst>
          </p:cNvPr>
          <p:cNvSpPr>
            <a:spLocks noGrp="1"/>
          </p:cNvSpPr>
          <p:nvPr>
            <p:ph type="sldNum" sz="quarter" idx="4"/>
          </p:nvPr>
        </p:nvSpPr>
        <p:spPr/>
        <p:txBody>
          <a:bodyPr/>
          <a:lstStyle/>
          <a:p>
            <a:fld id="{2083E393-C0BF-4ED8-8545-7E4C90AFF831}" type="slidenum">
              <a:rPr lang="en-US" smtClean="0"/>
              <a:pPr/>
              <a:t>20</a:t>
            </a:fld>
            <a:endParaRPr lang="en-US" dirty="0"/>
          </a:p>
        </p:txBody>
      </p:sp>
      <p:sp>
        <p:nvSpPr>
          <p:cNvPr id="6" name="Footer Placeholder 5">
            <a:extLst>
              <a:ext uri="{FF2B5EF4-FFF2-40B4-BE49-F238E27FC236}">
                <a16:creationId xmlns:a16="http://schemas.microsoft.com/office/drawing/2014/main" xmlns="" id="{19C90BC6-62FD-4B92-B1C3-B9B7A7C669A6}"/>
              </a:ext>
            </a:extLst>
          </p:cNvPr>
          <p:cNvSpPr>
            <a:spLocks noGrp="1"/>
          </p:cNvSpPr>
          <p:nvPr>
            <p:ph type="ftr" sz="quarter" idx="3"/>
          </p:nvPr>
        </p:nvSpPr>
        <p:spPr/>
        <p:txBody>
          <a:bodyPr/>
          <a:lstStyle/>
          <a:p>
            <a:r>
              <a:rPr lang="en-US"/>
              <a:t>© 2018 Willis Towers Watson. All rights reserved. Proprietary and Confidential. For Willis Towers Watson and Willis Towers Watson client use only.</a:t>
            </a:r>
            <a:endParaRPr lang="en-US" dirty="0"/>
          </a:p>
        </p:txBody>
      </p:sp>
      <p:sp>
        <p:nvSpPr>
          <p:cNvPr id="7" name="Text Placeholder 2">
            <a:extLst>
              <a:ext uri="{FF2B5EF4-FFF2-40B4-BE49-F238E27FC236}">
                <a16:creationId xmlns:a16="http://schemas.microsoft.com/office/drawing/2014/main" xmlns="" id="{08A3E234-8482-451B-A7FB-0AA0CBA5AB56}"/>
              </a:ext>
            </a:extLst>
          </p:cNvPr>
          <p:cNvSpPr txBox="1">
            <a:spLocks/>
          </p:cNvSpPr>
          <p:nvPr/>
        </p:nvSpPr>
        <p:spPr>
          <a:xfrm>
            <a:off x="457200" y="5007054"/>
            <a:ext cx="8229600" cy="276999"/>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0" kern="1200" baseline="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i="1" dirty="0"/>
          </a:p>
        </p:txBody>
      </p:sp>
      <p:sp>
        <p:nvSpPr>
          <p:cNvPr id="10" name="Rectangle 9"/>
          <p:cNvSpPr/>
          <p:nvPr/>
        </p:nvSpPr>
        <p:spPr>
          <a:xfrm>
            <a:off x="551581" y="5145553"/>
            <a:ext cx="7973294" cy="369332"/>
          </a:xfrm>
          <a:prstGeom prst="rect">
            <a:avLst/>
          </a:prstGeom>
          <a:solidFill>
            <a:schemeClr val="accent3"/>
          </a:solidFill>
          <a:ln w="38100">
            <a:solidFill>
              <a:schemeClr val="bg1"/>
            </a:solidFill>
          </a:ln>
        </p:spPr>
        <p:txBody>
          <a:bodyPr wrap="square">
            <a:spAutoFit/>
          </a:bodyPr>
          <a:lstStyle/>
          <a:p>
            <a:pPr marL="0" lvl="3" indent="0" algn="ctr">
              <a:buNone/>
            </a:pPr>
            <a:r>
              <a:rPr lang="en-US" i="1" dirty="0">
                <a:solidFill>
                  <a:schemeClr val="bg1"/>
                </a:solidFill>
              </a:rPr>
              <a:t>https://www.datascience.com/blog/sneaky-biases-in-algorithms</a:t>
            </a:r>
          </a:p>
        </p:txBody>
      </p:sp>
    </p:spTree>
    <p:extLst>
      <p:ext uri="{BB962C8B-B14F-4D97-AF65-F5344CB8AC3E}">
        <p14:creationId xmlns:p14="http://schemas.microsoft.com/office/powerpoint/2010/main" val="2565734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a:t>Ethics</a:t>
            </a:r>
            <a:endParaRPr lang="en-US" dirty="0"/>
          </a:p>
        </p:txBody>
      </p:sp>
      <p:sp>
        <p:nvSpPr>
          <p:cNvPr id="6" name="Text Placeholder 5"/>
          <p:cNvSpPr>
            <a:spLocks noGrp="1"/>
          </p:cNvSpPr>
          <p:nvPr>
            <p:ph type="body" sz="quarter" idx="13"/>
            <p:custDataLst>
              <p:tags r:id="rId3"/>
            </p:custDataLst>
          </p:nvPr>
        </p:nvSpPr>
        <p:spPr/>
        <p:txBody>
          <a:bodyPr/>
          <a:lstStyle/>
          <a:p>
            <a:r>
              <a:rPr lang="en-GB" dirty="0"/>
              <a:t>What is “fair”?</a:t>
            </a:r>
            <a:endParaRPr lang="en-US" dirty="0"/>
          </a:p>
        </p:txBody>
      </p:sp>
      <p:sp>
        <p:nvSpPr>
          <p:cNvPr id="5" name="Text Placeholder 4"/>
          <p:cNvSpPr>
            <a:spLocks noGrp="1"/>
          </p:cNvSpPr>
          <p:nvPr>
            <p:ph type="body" sz="quarter" idx="1"/>
            <p:custDataLst>
              <p:tags r:id="rId4"/>
            </p:custDataLst>
          </p:nvPr>
        </p:nvSpPr>
        <p:spPr/>
        <p:txBody>
          <a:bodyPr/>
          <a:lstStyle/>
          <a:p>
            <a:pPr marL="514350" lvl="2" indent="-285750">
              <a:buFont typeface="Arial" panose="020B0604020202020204" pitchFamily="34" charset="0"/>
              <a:buChar char="•"/>
            </a:pPr>
            <a:r>
              <a:rPr lang="en-GB" dirty="0"/>
              <a:t>Ethics are </a:t>
            </a:r>
            <a:r>
              <a:rPr lang="en-GB" i="1" dirty="0"/>
              <a:t>not</a:t>
            </a:r>
            <a:r>
              <a:rPr lang="en-GB" dirty="0"/>
              <a:t> regulations</a:t>
            </a:r>
          </a:p>
          <a:p>
            <a:pPr marL="514350" lvl="2" indent="-285750">
              <a:buFont typeface="Arial" panose="020B0604020202020204" pitchFamily="34" charset="0"/>
              <a:buChar char="•"/>
            </a:pPr>
            <a:r>
              <a:rPr lang="en-GB" dirty="0"/>
              <a:t>Ethics are shared social values/rules that we agree to follow because of the shared benefits – what is fair?</a:t>
            </a:r>
          </a:p>
          <a:p>
            <a:pPr lvl="2" indent="0">
              <a:buNone/>
            </a:pPr>
            <a:endParaRPr lang="en-GB" dirty="0"/>
          </a:p>
          <a:p>
            <a:pPr lvl="2" indent="0">
              <a:buNone/>
            </a:pPr>
            <a:r>
              <a:rPr lang="en-GB" b="1" dirty="0"/>
              <a:t>Definitions of fairness</a:t>
            </a:r>
          </a:p>
          <a:p>
            <a:pPr lvl="2" indent="0">
              <a:buNone/>
            </a:pPr>
            <a:endParaRPr lang="en-GB" b="1" dirty="0"/>
          </a:p>
          <a:p>
            <a:pPr lvl="2" indent="0">
              <a:buNone/>
            </a:pPr>
            <a:endParaRPr lang="en-GB" dirty="0"/>
          </a:p>
          <a:p>
            <a:pPr marL="514350" lvl="2" indent="-285750">
              <a:buFont typeface="Arial" panose="020B0604020202020204" pitchFamily="34" charset="0"/>
              <a:buChar char="•"/>
            </a:pPr>
            <a:endParaRPr lang="en-GB" dirty="0"/>
          </a:p>
        </p:txBody>
      </p:sp>
      <p:sp>
        <p:nvSpPr>
          <p:cNvPr id="4" name="Slide Number Placeholder 3"/>
          <p:cNvSpPr>
            <a:spLocks noGrp="1"/>
          </p:cNvSpPr>
          <p:nvPr>
            <p:ph type="sldNum" sz="quarter" idx="4"/>
          </p:nvPr>
        </p:nvSpPr>
        <p:spPr>
          <a:xfrm>
            <a:off x="8305800" y="6400800"/>
            <a:ext cx="381000" cy="136525"/>
          </a:xfrm>
        </p:spPr>
        <p:txBody>
          <a:bodyPr/>
          <a:lstStyle/>
          <a:p>
            <a:fld id="{2083E393-C0BF-4ED8-8545-7E4C90AFF831}" type="slidenum">
              <a:rPr lang="en-US" smtClean="0"/>
              <a:pPr/>
              <a:t>21</a:t>
            </a:fld>
            <a:endParaRPr lang="en-US"/>
          </a:p>
        </p:txBody>
      </p:sp>
      <p:sp>
        <p:nvSpPr>
          <p:cNvPr id="3" name="Footer Placeholder 2"/>
          <p:cNvSpPr>
            <a:spLocks noGrp="1"/>
          </p:cNvSpPr>
          <p:nvPr>
            <p:ph type="ftr" sz="quarter" idx="3"/>
          </p:nvPr>
        </p:nvSpPr>
        <p:spPr>
          <a:xfrm>
            <a:off x="457200" y="6515100"/>
            <a:ext cx="5276850" cy="92075"/>
          </a:xfrm>
        </p:spPr>
        <p:txBody>
          <a:bodyPr/>
          <a:lstStyle/>
          <a:p>
            <a:r>
              <a:rPr lang="en-US"/>
              <a:t>© 2018 Willis Towers Watson. All rights reserved. Proprietary and Confidential. For Willis Towers Watson and Willis Towers Watson client use only.</a:t>
            </a:r>
            <a:endParaRPr lang="en-US" dirty="0"/>
          </a:p>
        </p:txBody>
      </p:sp>
      <p:sp>
        <p:nvSpPr>
          <p:cNvPr id="8"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sp>
        <p:nvSpPr>
          <p:cNvPr id="7" name="Rectangle 6">
            <a:extLst>
              <a:ext uri="{FF2B5EF4-FFF2-40B4-BE49-F238E27FC236}">
                <a16:creationId xmlns:a16="http://schemas.microsoft.com/office/drawing/2014/main" xmlns="" id="{8BD2337C-597F-4D93-9F46-FD9C2AA5F339}"/>
              </a:ext>
            </a:extLst>
          </p:cNvPr>
          <p:cNvSpPr/>
          <p:nvPr/>
        </p:nvSpPr>
        <p:spPr>
          <a:xfrm>
            <a:off x="2134886" y="3101462"/>
            <a:ext cx="2431773" cy="940904"/>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ysClr val="windowText" lastClr="000000"/>
                </a:solidFill>
              </a:rPr>
              <a:t>Fairness Through Unawareness</a:t>
            </a:r>
            <a:endParaRPr lang="en-US" i="1" dirty="0">
              <a:solidFill>
                <a:sysClr val="windowText" lastClr="000000"/>
              </a:solidFill>
            </a:endParaRPr>
          </a:p>
        </p:txBody>
      </p:sp>
      <p:sp>
        <p:nvSpPr>
          <p:cNvPr id="11" name="Rectangle 10">
            <a:extLst>
              <a:ext uri="{FF2B5EF4-FFF2-40B4-BE49-F238E27FC236}">
                <a16:creationId xmlns:a16="http://schemas.microsoft.com/office/drawing/2014/main" xmlns="" id="{C4EB1C70-5681-4F46-B73F-F77A84E270A0}"/>
              </a:ext>
            </a:extLst>
          </p:cNvPr>
          <p:cNvSpPr/>
          <p:nvPr/>
        </p:nvSpPr>
        <p:spPr>
          <a:xfrm>
            <a:off x="4710135" y="3091124"/>
            <a:ext cx="2431773" cy="940904"/>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ysClr val="windowText" lastClr="000000"/>
                </a:solidFill>
              </a:rPr>
              <a:t>Individual Fairness</a:t>
            </a:r>
            <a:endParaRPr lang="en-US" i="1" dirty="0">
              <a:solidFill>
                <a:sysClr val="windowText" lastClr="000000"/>
              </a:solidFill>
            </a:endParaRPr>
          </a:p>
        </p:txBody>
      </p:sp>
      <p:sp>
        <p:nvSpPr>
          <p:cNvPr id="12" name="Rectangle 11">
            <a:extLst>
              <a:ext uri="{FF2B5EF4-FFF2-40B4-BE49-F238E27FC236}">
                <a16:creationId xmlns:a16="http://schemas.microsoft.com/office/drawing/2014/main" xmlns="" id="{486ABD14-8A2D-42FF-B885-68F7DC0F70DE}"/>
              </a:ext>
            </a:extLst>
          </p:cNvPr>
          <p:cNvSpPr/>
          <p:nvPr/>
        </p:nvSpPr>
        <p:spPr>
          <a:xfrm>
            <a:off x="1268894" y="4201273"/>
            <a:ext cx="2431773" cy="940904"/>
          </a:xfrm>
          <a:prstGeom prst="rect">
            <a:avLst/>
          </a:prstGeom>
          <a:solidFill>
            <a:srgbClr val="D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ysClr val="windowText" lastClr="000000"/>
                </a:solidFill>
              </a:rPr>
              <a:t>Demographic Parity</a:t>
            </a:r>
            <a:endParaRPr lang="en-US" i="1" dirty="0">
              <a:solidFill>
                <a:sysClr val="windowText" lastClr="000000"/>
              </a:solidFill>
            </a:endParaRPr>
          </a:p>
        </p:txBody>
      </p:sp>
      <p:sp>
        <p:nvSpPr>
          <p:cNvPr id="13" name="Rectangle 12">
            <a:extLst>
              <a:ext uri="{FF2B5EF4-FFF2-40B4-BE49-F238E27FC236}">
                <a16:creationId xmlns:a16="http://schemas.microsoft.com/office/drawing/2014/main" xmlns="" id="{E8E10B9D-5786-4195-B00C-0F60039B097B}"/>
              </a:ext>
            </a:extLst>
          </p:cNvPr>
          <p:cNvSpPr/>
          <p:nvPr/>
        </p:nvSpPr>
        <p:spPr>
          <a:xfrm>
            <a:off x="5532597" y="4166285"/>
            <a:ext cx="2431773" cy="940904"/>
          </a:xfrm>
          <a:prstGeom prst="rect">
            <a:avLst/>
          </a:prstGeom>
          <a:solidFill>
            <a:srgbClr val="D9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ysClr val="windowText" lastClr="000000"/>
                </a:solidFill>
              </a:rPr>
              <a:t>Equality of Opportunity</a:t>
            </a:r>
            <a:endParaRPr lang="en-US" i="1" dirty="0">
              <a:solidFill>
                <a:sysClr val="windowText" lastClr="000000"/>
              </a:solidFill>
            </a:endParaRPr>
          </a:p>
        </p:txBody>
      </p:sp>
      <p:sp>
        <p:nvSpPr>
          <p:cNvPr id="14" name="Rectangle 13">
            <a:extLst>
              <a:ext uri="{FF2B5EF4-FFF2-40B4-BE49-F238E27FC236}">
                <a16:creationId xmlns:a16="http://schemas.microsoft.com/office/drawing/2014/main" xmlns="" id="{262885BE-E3AF-49BA-A325-EA0D0B98008E}"/>
              </a:ext>
            </a:extLst>
          </p:cNvPr>
          <p:cNvSpPr/>
          <p:nvPr/>
        </p:nvSpPr>
        <p:spPr>
          <a:xfrm>
            <a:off x="3435626" y="5256382"/>
            <a:ext cx="2431773" cy="940904"/>
          </a:xfrm>
          <a:prstGeom prst="rect">
            <a:avLst/>
          </a:prstGeom>
          <a:solidFill>
            <a:srgbClr val="EF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ysClr val="windowText" lastClr="000000"/>
                </a:solidFill>
              </a:rPr>
              <a:t>Counterfactual Fairness</a:t>
            </a:r>
            <a:endParaRPr lang="en-US" i="1" dirty="0">
              <a:solidFill>
                <a:sysClr val="windowText" lastClr="000000"/>
              </a:solidFill>
            </a:endParaRPr>
          </a:p>
        </p:txBody>
      </p:sp>
      <p:pic>
        <p:nvPicPr>
          <p:cNvPr id="15" name="Graphic 14" descr="No sign">
            <a:extLst>
              <a:ext uri="{FF2B5EF4-FFF2-40B4-BE49-F238E27FC236}">
                <a16:creationId xmlns:a16="http://schemas.microsoft.com/office/drawing/2014/main" xmlns="" id="{6528DA59-99E8-4220-99BE-AEE91789867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194312" y="4181221"/>
            <a:ext cx="914400" cy="914400"/>
          </a:xfrm>
          <a:prstGeom prst="rect">
            <a:avLst/>
          </a:prstGeom>
        </p:spPr>
      </p:pic>
    </p:spTree>
    <p:custDataLst>
      <p:tags r:id="rId1"/>
    </p:custDataLst>
    <p:extLst>
      <p:ext uri="{BB962C8B-B14F-4D97-AF65-F5344CB8AC3E}">
        <p14:creationId xmlns:p14="http://schemas.microsoft.com/office/powerpoint/2010/main" val="368102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a:t>Ethics</a:t>
            </a:r>
            <a:endParaRPr lang="en-US" dirty="0"/>
          </a:p>
        </p:txBody>
      </p:sp>
      <p:sp>
        <p:nvSpPr>
          <p:cNvPr id="6" name="Text Placeholder 5"/>
          <p:cNvSpPr>
            <a:spLocks noGrp="1"/>
          </p:cNvSpPr>
          <p:nvPr>
            <p:ph type="body" sz="quarter" idx="13"/>
            <p:custDataLst>
              <p:tags r:id="rId3"/>
            </p:custDataLst>
          </p:nvPr>
        </p:nvSpPr>
        <p:spPr/>
        <p:txBody>
          <a:bodyPr/>
          <a:lstStyle/>
          <a:p>
            <a:endParaRPr lang="en-US" dirty="0"/>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
                <p:custDataLst>
                  <p:tags r:id="rId4"/>
                </p:custDataLst>
              </p:nvPr>
            </p:nvSpPr>
            <p:spPr/>
            <p:txBody>
              <a:bodyPr/>
              <a:lstStyle/>
              <a:p>
                <a:pPr marL="514350" lvl="2" indent="-285750">
                  <a:buFont typeface="Arial" panose="020B0604020202020204" pitchFamily="34" charset="0"/>
                  <a:buChar char="•"/>
                </a:pPr>
                <a:r>
                  <a:rPr lang="en-GB" dirty="0"/>
                  <a:t>Regulations help encourage us to behave ethically – e.g. not rating on race/gender </a:t>
                </a:r>
              </a:p>
              <a:p>
                <a:pPr marL="514350" lvl="2" indent="-285750">
                  <a:buFont typeface="Arial" panose="020B0604020202020204" pitchFamily="34" charset="0"/>
                  <a:buChar char="•"/>
                </a:pPr>
                <a:r>
                  <a:rPr lang="en-GB" dirty="0"/>
                  <a:t>Regulatory checkboxes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oMath>
                </a14:m>
                <a:r>
                  <a:rPr lang="en-GB" dirty="0"/>
                  <a:t>being ethical</a:t>
                </a:r>
              </a:p>
              <a:p>
                <a:pPr lvl="2" indent="0">
                  <a:buNone/>
                </a:pPr>
                <a:endParaRPr lang="en-GB"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
                <p:custDataLst>
                  <p:tags r:id="rId7"/>
                </p:custDataLst>
              </p:nvPr>
            </p:nvSpPr>
            <p:spPr>
              <a:blipFill>
                <a:blip r:embed="rId8"/>
                <a:stretch>
                  <a:fillRect t="-2500"/>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a:xfrm>
            <a:off x="8305800" y="6400800"/>
            <a:ext cx="381000" cy="136525"/>
          </a:xfrm>
        </p:spPr>
        <p:txBody>
          <a:bodyPr/>
          <a:lstStyle/>
          <a:p>
            <a:fld id="{2083E393-C0BF-4ED8-8545-7E4C90AFF831}" type="slidenum">
              <a:rPr lang="en-US" smtClean="0"/>
              <a:pPr/>
              <a:t>22</a:t>
            </a:fld>
            <a:endParaRPr lang="en-US"/>
          </a:p>
        </p:txBody>
      </p:sp>
      <p:sp>
        <p:nvSpPr>
          <p:cNvPr id="3" name="Footer Placeholder 2"/>
          <p:cNvSpPr>
            <a:spLocks noGrp="1"/>
          </p:cNvSpPr>
          <p:nvPr>
            <p:ph type="ftr" sz="quarter" idx="3"/>
          </p:nvPr>
        </p:nvSpPr>
        <p:spPr>
          <a:xfrm>
            <a:off x="457200" y="6515100"/>
            <a:ext cx="5276850" cy="92075"/>
          </a:xfrm>
        </p:spPr>
        <p:txBody>
          <a:bodyPr/>
          <a:lstStyle/>
          <a:p>
            <a:r>
              <a:rPr lang="en-US"/>
              <a:t>© 2018 Willis Towers Watson. All rights reserved. Proprietary and Confidential. For Willis Towers Watson and Willis Towers Watson client use only.</a:t>
            </a:r>
            <a:endParaRPr lang="en-US" dirty="0"/>
          </a:p>
        </p:txBody>
      </p:sp>
      <p:sp>
        <p:nvSpPr>
          <p:cNvPr id="8"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sp>
        <p:nvSpPr>
          <p:cNvPr id="9" name="TextBox 8">
            <a:extLst>
              <a:ext uri="{FF2B5EF4-FFF2-40B4-BE49-F238E27FC236}">
                <a16:creationId xmlns:a16="http://schemas.microsoft.com/office/drawing/2014/main" xmlns="" id="{31CD0767-4AA1-4A14-A614-C39CEF7ACCB9}"/>
              </a:ext>
            </a:extLst>
          </p:cNvPr>
          <p:cNvSpPr txBox="1"/>
          <p:nvPr/>
        </p:nvSpPr>
        <p:spPr>
          <a:xfrm>
            <a:off x="0" y="2266999"/>
            <a:ext cx="9144000" cy="1200329"/>
          </a:xfrm>
          <a:prstGeom prst="rect">
            <a:avLst/>
          </a:prstGeom>
          <a:solidFill>
            <a:srgbClr val="EFEEDE"/>
          </a:solidFill>
        </p:spPr>
        <p:txBody>
          <a:bodyPr wrap="square" rtlCol="0">
            <a:spAutoFit/>
          </a:bodyPr>
          <a:lstStyle/>
          <a:p>
            <a:pPr algn="ctr"/>
            <a:r>
              <a:rPr lang="en-GB" i="1" dirty="0"/>
              <a:t>“</a:t>
            </a:r>
            <a:r>
              <a:rPr lang="en-US" i="1" dirty="0"/>
              <a:t>If we start leaving sensitive variables, like people’s race, out of our dataset, which some laws actually require, we can become unable to understand what the causes of certain observations are, and therefore unable to prevent bias against those sensitive attributes” – Joshua Loftus, NYU Stern</a:t>
            </a:r>
          </a:p>
        </p:txBody>
      </p:sp>
      <p:pic>
        <p:nvPicPr>
          <p:cNvPr id="1026" name="Picture 2" descr="Image result for red car">
            <a:extLst>
              <a:ext uri="{FF2B5EF4-FFF2-40B4-BE49-F238E27FC236}">
                <a16:creationId xmlns:a16="http://schemas.microsoft.com/office/drawing/2014/main" xmlns="" id="{C5C272AE-472B-4AB0-8FE7-FD4E474265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84470" y="4325293"/>
            <a:ext cx="2711155"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CC3FE3D4-B255-4076-8829-59C2891F2EF8}"/>
              </a:ext>
            </a:extLst>
          </p:cNvPr>
          <p:cNvSpPr txBox="1"/>
          <p:nvPr/>
        </p:nvSpPr>
        <p:spPr>
          <a:xfrm>
            <a:off x="336431" y="3757266"/>
            <a:ext cx="2659702" cy="369332"/>
          </a:xfrm>
          <a:prstGeom prst="rect">
            <a:avLst/>
          </a:prstGeom>
          <a:noFill/>
        </p:spPr>
        <p:txBody>
          <a:bodyPr wrap="none" rtlCol="0">
            <a:spAutoFit/>
          </a:bodyPr>
          <a:lstStyle/>
          <a:p>
            <a:r>
              <a:rPr lang="en-GB" b="1" dirty="0"/>
              <a:t>Scenario: The Red Car</a:t>
            </a:r>
            <a:endParaRPr lang="en-US" b="1" dirty="0"/>
          </a:p>
        </p:txBody>
      </p:sp>
      <p:sp>
        <p:nvSpPr>
          <p:cNvPr id="10" name="TextBox 9">
            <a:extLst>
              <a:ext uri="{FF2B5EF4-FFF2-40B4-BE49-F238E27FC236}">
                <a16:creationId xmlns:a16="http://schemas.microsoft.com/office/drawing/2014/main" xmlns="" id="{FD66B394-069F-4D29-BA22-364E65C0B5B3}"/>
              </a:ext>
            </a:extLst>
          </p:cNvPr>
          <p:cNvSpPr txBox="1"/>
          <p:nvPr/>
        </p:nvSpPr>
        <p:spPr>
          <a:xfrm>
            <a:off x="5068957" y="6040284"/>
            <a:ext cx="3698448" cy="230832"/>
          </a:xfrm>
          <a:prstGeom prst="rect">
            <a:avLst/>
          </a:prstGeom>
          <a:noFill/>
        </p:spPr>
        <p:txBody>
          <a:bodyPr wrap="none" rtlCol="0">
            <a:spAutoFit/>
          </a:bodyPr>
          <a:lstStyle/>
          <a:p>
            <a:r>
              <a:rPr lang="en-GB" sz="900" dirty="0"/>
              <a:t>Scenario from </a:t>
            </a:r>
            <a:r>
              <a:rPr lang="en-GB" sz="900" dirty="0" err="1"/>
              <a:t>Kusner</a:t>
            </a:r>
            <a:r>
              <a:rPr lang="en-GB" sz="900" dirty="0"/>
              <a:t>, Loftus, Russel, Silva: Counterfactual Fairness</a:t>
            </a:r>
            <a:endParaRPr lang="en-US" sz="900" dirty="0"/>
          </a:p>
        </p:txBody>
      </p:sp>
      <p:sp>
        <p:nvSpPr>
          <p:cNvPr id="11" name="Rectangle 10">
            <a:extLst>
              <a:ext uri="{FF2B5EF4-FFF2-40B4-BE49-F238E27FC236}">
                <a16:creationId xmlns:a16="http://schemas.microsoft.com/office/drawing/2014/main" xmlns="" id="{91B0FE7A-C3BB-411D-AB2D-316DDF2DA426}"/>
              </a:ext>
            </a:extLst>
          </p:cNvPr>
          <p:cNvSpPr/>
          <p:nvPr/>
        </p:nvSpPr>
        <p:spPr>
          <a:xfrm>
            <a:off x="3857475" y="4479062"/>
            <a:ext cx="4572000" cy="646331"/>
          </a:xfrm>
          <a:prstGeom prst="rect">
            <a:avLst/>
          </a:prstGeom>
        </p:spPr>
        <p:txBody>
          <a:bodyPr>
            <a:spAutoFit/>
          </a:bodyPr>
          <a:lstStyle/>
          <a:p>
            <a:pPr algn="ctr"/>
            <a:r>
              <a:rPr lang="en-US" b="1" i="1" dirty="0"/>
              <a:t>“omitting race may introduce unfairness into an otherwise fair world”</a:t>
            </a:r>
          </a:p>
        </p:txBody>
      </p:sp>
    </p:spTree>
    <p:custDataLst>
      <p:tags r:id="rId1"/>
    </p:custDataLst>
    <p:extLst>
      <p:ext uri="{BB962C8B-B14F-4D97-AF65-F5344CB8AC3E}">
        <p14:creationId xmlns:p14="http://schemas.microsoft.com/office/powerpoint/2010/main" val="68825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a:t>What could go wrong?</a:t>
            </a:r>
            <a:endParaRPr lang="en-US" dirty="0"/>
          </a:p>
        </p:txBody>
      </p:sp>
      <p:sp>
        <p:nvSpPr>
          <p:cNvPr id="7" name="Text Placeholder 6"/>
          <p:cNvSpPr>
            <a:spLocks noGrp="1"/>
          </p:cNvSpPr>
          <p:nvPr>
            <p:ph type="body" sz="quarter" idx="13"/>
          </p:nvPr>
        </p:nvSpPr>
        <p:spPr/>
        <p:txBody>
          <a:bodyPr/>
          <a:lstStyle/>
          <a:p>
            <a:r>
              <a:rPr lang="en-GB" b="1" i="1" dirty="0"/>
              <a:t>When and where could it go wrong?</a:t>
            </a:r>
          </a:p>
        </p:txBody>
      </p:sp>
      <p:sp>
        <p:nvSpPr>
          <p:cNvPr id="4" name="Slide Number Placeholder 3"/>
          <p:cNvSpPr>
            <a:spLocks noGrp="1"/>
          </p:cNvSpPr>
          <p:nvPr>
            <p:ph type="sldNum" sz="quarter" idx="4"/>
          </p:nvPr>
        </p:nvSpPr>
        <p:spPr/>
        <p:txBody>
          <a:bodyPr/>
          <a:lstStyle/>
          <a:p>
            <a:fld id="{2083E393-C0BF-4ED8-8545-7E4C90AFF831}" type="slidenum">
              <a:rPr lang="en-US" smtClean="0"/>
              <a:pPr/>
              <a:t>23</a:t>
            </a:fld>
            <a:endParaRPr lang="en-US"/>
          </a:p>
        </p:txBody>
      </p:sp>
      <p:sp>
        <p:nvSpPr>
          <p:cNvPr id="3" name="Footer Placeholder 2"/>
          <p:cNvSpPr>
            <a:spLocks noGrp="1"/>
          </p:cNvSpPr>
          <p:nvPr>
            <p:ph type="ftr" sz="quarter" idx="3"/>
          </p:nvPr>
        </p:nvSpPr>
        <p:spPr/>
        <p:txBody>
          <a:bodyPr/>
          <a:lstStyle/>
          <a:p>
            <a:r>
              <a:rPr lang="en-US"/>
              <a:t>© 2018 Willis Towers Watson. All rights reserved. Proprietary and Confidential. For Willis Towers Watson and Willis Towers Watson client use only.</a:t>
            </a:r>
          </a:p>
        </p:txBody>
      </p:sp>
      <p:sp>
        <p:nvSpPr>
          <p:cNvPr id="8"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sp>
        <p:nvSpPr>
          <p:cNvPr id="11" name="Rectangle 10">
            <a:extLst>
              <a:ext uri="{FF2B5EF4-FFF2-40B4-BE49-F238E27FC236}">
                <a16:creationId xmlns:a16="http://schemas.microsoft.com/office/drawing/2014/main" xmlns="" id="{7F234036-ADFE-4F8D-849C-204C7E4E001D}"/>
              </a:ext>
            </a:extLst>
          </p:cNvPr>
          <p:cNvSpPr/>
          <p:nvPr/>
        </p:nvSpPr>
        <p:spPr>
          <a:xfrm>
            <a:off x="4346239" y="2881108"/>
            <a:ext cx="1692000" cy="74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Analysis</a:t>
            </a:r>
            <a:endParaRPr lang="en-US" b="1" dirty="0"/>
          </a:p>
        </p:txBody>
      </p:sp>
      <p:sp>
        <p:nvSpPr>
          <p:cNvPr id="13" name="Rectangle 12">
            <a:extLst>
              <a:ext uri="{FF2B5EF4-FFF2-40B4-BE49-F238E27FC236}">
                <a16:creationId xmlns:a16="http://schemas.microsoft.com/office/drawing/2014/main" xmlns="" id="{19F13569-C634-43F2-B55A-1EFF475EA0F3}"/>
              </a:ext>
            </a:extLst>
          </p:cNvPr>
          <p:cNvSpPr/>
          <p:nvPr/>
        </p:nvSpPr>
        <p:spPr>
          <a:xfrm>
            <a:off x="2358433" y="2949213"/>
            <a:ext cx="1243309" cy="6160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Data Prep</a:t>
            </a:r>
            <a:endParaRPr lang="en-US" b="1" dirty="0"/>
          </a:p>
        </p:txBody>
      </p:sp>
      <p:sp>
        <p:nvSpPr>
          <p:cNvPr id="15" name="Rectangle 14">
            <a:extLst>
              <a:ext uri="{FF2B5EF4-FFF2-40B4-BE49-F238E27FC236}">
                <a16:creationId xmlns:a16="http://schemas.microsoft.com/office/drawing/2014/main" xmlns="" id="{4D1005A4-F807-4277-9D41-07C6ECABF02C}"/>
              </a:ext>
            </a:extLst>
          </p:cNvPr>
          <p:cNvSpPr/>
          <p:nvPr/>
        </p:nvSpPr>
        <p:spPr>
          <a:xfrm>
            <a:off x="6787434" y="2897092"/>
            <a:ext cx="1692000" cy="74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Application</a:t>
            </a:r>
            <a:endParaRPr lang="en-US" b="1" dirty="0"/>
          </a:p>
        </p:txBody>
      </p:sp>
      <p:sp>
        <p:nvSpPr>
          <p:cNvPr id="16" name="Rectangle 15">
            <a:extLst>
              <a:ext uri="{FF2B5EF4-FFF2-40B4-BE49-F238E27FC236}">
                <a16:creationId xmlns:a16="http://schemas.microsoft.com/office/drawing/2014/main" xmlns="" id="{84FCF7AA-600D-48BE-9261-C85C2798C4D5}"/>
              </a:ext>
            </a:extLst>
          </p:cNvPr>
          <p:cNvSpPr/>
          <p:nvPr/>
        </p:nvSpPr>
        <p:spPr>
          <a:xfrm>
            <a:off x="523691" y="2737680"/>
            <a:ext cx="1116421" cy="9957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Data Choice</a:t>
            </a:r>
            <a:endParaRPr lang="en-US" b="1" dirty="0"/>
          </a:p>
        </p:txBody>
      </p:sp>
      <p:cxnSp>
        <p:nvCxnSpPr>
          <p:cNvPr id="20" name="Straight Arrow Connector 19"/>
          <p:cNvCxnSpPr>
            <a:cxnSpLocks/>
          </p:cNvCxnSpPr>
          <p:nvPr/>
        </p:nvCxnSpPr>
        <p:spPr>
          <a:xfrm flipV="1">
            <a:off x="1655198" y="3251908"/>
            <a:ext cx="692459" cy="10656"/>
          </a:xfrm>
          <a:prstGeom prst="straightConnector1">
            <a:avLst/>
          </a:prstGeom>
          <a:ln w="952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4217FDBC-149D-447F-873E-DCA989F7960D}"/>
              </a:ext>
            </a:extLst>
          </p:cNvPr>
          <p:cNvCxnSpPr>
            <a:cxnSpLocks/>
          </p:cNvCxnSpPr>
          <p:nvPr/>
        </p:nvCxnSpPr>
        <p:spPr>
          <a:xfrm flipV="1">
            <a:off x="6064418" y="3257236"/>
            <a:ext cx="692459" cy="10656"/>
          </a:xfrm>
          <a:prstGeom prst="straightConnector1">
            <a:avLst/>
          </a:prstGeom>
          <a:ln w="952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144E6EFE-3231-42AD-931F-D199377AD2B5}"/>
              </a:ext>
            </a:extLst>
          </p:cNvPr>
          <p:cNvCxnSpPr>
            <a:cxnSpLocks/>
          </p:cNvCxnSpPr>
          <p:nvPr/>
        </p:nvCxnSpPr>
        <p:spPr>
          <a:xfrm flipV="1">
            <a:off x="3644606" y="3241252"/>
            <a:ext cx="692459" cy="10656"/>
          </a:xfrm>
          <a:prstGeom prst="straightConnector1">
            <a:avLst/>
          </a:prstGeom>
          <a:ln w="952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8" name="Arrow: Curved Left 27">
            <a:extLst>
              <a:ext uri="{FF2B5EF4-FFF2-40B4-BE49-F238E27FC236}">
                <a16:creationId xmlns:a16="http://schemas.microsoft.com/office/drawing/2014/main" xmlns="" id="{17EF80CD-9585-46BB-898C-47695B94A91D}"/>
              </a:ext>
            </a:extLst>
          </p:cNvPr>
          <p:cNvSpPr/>
          <p:nvPr/>
        </p:nvSpPr>
        <p:spPr>
          <a:xfrm rot="5400000">
            <a:off x="3692469" y="2063767"/>
            <a:ext cx="1059237" cy="4765310"/>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a:extLst>
              <a:ext uri="{FF2B5EF4-FFF2-40B4-BE49-F238E27FC236}">
                <a16:creationId xmlns:a16="http://schemas.microsoft.com/office/drawing/2014/main" xmlns="" id="{A51C2F93-ACBC-4637-9FA5-4345B35F4ED5}"/>
              </a:ext>
            </a:extLst>
          </p:cNvPr>
          <p:cNvSpPr/>
          <p:nvPr/>
        </p:nvSpPr>
        <p:spPr>
          <a:xfrm>
            <a:off x="3376087" y="5131948"/>
            <a:ext cx="1692000" cy="74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Feedback</a:t>
            </a:r>
            <a:endParaRPr lang="en-US" b="1" dirty="0"/>
          </a:p>
        </p:txBody>
      </p:sp>
      <p:sp>
        <p:nvSpPr>
          <p:cNvPr id="29" name="Rectangle: Rounded Corners 28">
            <a:extLst>
              <a:ext uri="{FF2B5EF4-FFF2-40B4-BE49-F238E27FC236}">
                <a16:creationId xmlns:a16="http://schemas.microsoft.com/office/drawing/2014/main" xmlns="" id="{48818145-6111-4257-934E-C747BDBDD915}"/>
              </a:ext>
            </a:extLst>
          </p:cNvPr>
          <p:cNvSpPr/>
          <p:nvPr/>
        </p:nvSpPr>
        <p:spPr>
          <a:xfrm>
            <a:off x="7043579" y="2246502"/>
            <a:ext cx="1179709" cy="50103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t>Unethical</a:t>
            </a:r>
            <a:endParaRPr lang="en-US" sz="1600" b="1" i="1" dirty="0"/>
          </a:p>
        </p:txBody>
      </p:sp>
      <p:sp>
        <p:nvSpPr>
          <p:cNvPr id="36" name="Rectangle: Rounded Corners 35">
            <a:extLst>
              <a:ext uri="{FF2B5EF4-FFF2-40B4-BE49-F238E27FC236}">
                <a16:creationId xmlns:a16="http://schemas.microsoft.com/office/drawing/2014/main" xmlns="" id="{47D6A211-CD99-4FE3-8C3F-E7FCD75C9677}"/>
              </a:ext>
            </a:extLst>
          </p:cNvPr>
          <p:cNvSpPr/>
          <p:nvPr/>
        </p:nvSpPr>
        <p:spPr>
          <a:xfrm>
            <a:off x="5225819" y="4998723"/>
            <a:ext cx="1909775" cy="50103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t>Unexpected swings</a:t>
            </a:r>
            <a:endParaRPr lang="en-US" sz="1600" b="1" i="1" dirty="0"/>
          </a:p>
        </p:txBody>
      </p:sp>
      <p:sp>
        <p:nvSpPr>
          <p:cNvPr id="37" name="Rectangle: Rounded Corners 36">
            <a:extLst>
              <a:ext uri="{FF2B5EF4-FFF2-40B4-BE49-F238E27FC236}">
                <a16:creationId xmlns:a16="http://schemas.microsoft.com/office/drawing/2014/main" xmlns="" id="{049DE8AF-F7D5-42F4-9AD2-FABA56F554B2}"/>
              </a:ext>
            </a:extLst>
          </p:cNvPr>
          <p:cNvSpPr/>
          <p:nvPr/>
        </p:nvSpPr>
        <p:spPr>
          <a:xfrm>
            <a:off x="1703696" y="5131948"/>
            <a:ext cx="1448390" cy="79965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t>Model becomes outdated</a:t>
            </a:r>
            <a:endParaRPr lang="en-US" sz="1600" b="1" i="1" dirty="0"/>
          </a:p>
        </p:txBody>
      </p:sp>
      <p:sp>
        <p:nvSpPr>
          <p:cNvPr id="38" name="Rectangle: Rounded Corners 37">
            <a:extLst>
              <a:ext uri="{FF2B5EF4-FFF2-40B4-BE49-F238E27FC236}">
                <a16:creationId xmlns:a16="http://schemas.microsoft.com/office/drawing/2014/main" xmlns="" id="{6E1FC122-3CE5-4130-BD51-DB505EC9CA76}"/>
              </a:ext>
            </a:extLst>
          </p:cNvPr>
          <p:cNvSpPr/>
          <p:nvPr/>
        </p:nvSpPr>
        <p:spPr>
          <a:xfrm>
            <a:off x="6787434" y="3839346"/>
            <a:ext cx="1753284" cy="91429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t>Misunderstood and so misapplied</a:t>
            </a:r>
            <a:endParaRPr lang="en-US" sz="1600" b="1" i="1" dirty="0"/>
          </a:p>
        </p:txBody>
      </p:sp>
      <p:sp>
        <p:nvSpPr>
          <p:cNvPr id="39" name="Rectangle: Rounded Corners 38">
            <a:extLst>
              <a:ext uri="{FF2B5EF4-FFF2-40B4-BE49-F238E27FC236}">
                <a16:creationId xmlns:a16="http://schemas.microsoft.com/office/drawing/2014/main" xmlns="" id="{FD36DED7-421D-43C6-B433-FCC2A817928D}"/>
              </a:ext>
            </a:extLst>
          </p:cNvPr>
          <p:cNvSpPr/>
          <p:nvPr/>
        </p:nvSpPr>
        <p:spPr>
          <a:xfrm>
            <a:off x="4337065" y="1934405"/>
            <a:ext cx="1448390" cy="79965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t>Model ‘wrong’ (bias)</a:t>
            </a:r>
            <a:endParaRPr lang="en-US" sz="1600" b="1" i="1" dirty="0"/>
          </a:p>
        </p:txBody>
      </p:sp>
      <p:sp>
        <p:nvSpPr>
          <p:cNvPr id="40" name="Rectangle: Rounded Corners 39">
            <a:extLst>
              <a:ext uri="{FF2B5EF4-FFF2-40B4-BE49-F238E27FC236}">
                <a16:creationId xmlns:a16="http://schemas.microsoft.com/office/drawing/2014/main" xmlns="" id="{B5251523-1966-447D-87A2-AE8AACEAF6A1}"/>
              </a:ext>
            </a:extLst>
          </p:cNvPr>
          <p:cNvSpPr/>
          <p:nvPr/>
        </p:nvSpPr>
        <p:spPr>
          <a:xfrm>
            <a:off x="4286409" y="1290354"/>
            <a:ext cx="1499046" cy="54380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t>Overfitting</a:t>
            </a:r>
            <a:endParaRPr lang="en-US" sz="1600" b="1" i="1" dirty="0"/>
          </a:p>
        </p:txBody>
      </p:sp>
      <p:sp>
        <p:nvSpPr>
          <p:cNvPr id="41" name="Rectangle: Rounded Corners 40">
            <a:extLst>
              <a:ext uri="{FF2B5EF4-FFF2-40B4-BE49-F238E27FC236}">
                <a16:creationId xmlns:a16="http://schemas.microsoft.com/office/drawing/2014/main" xmlns="" id="{2C1F5FCF-299A-4790-8DC2-7A20D0B22DCC}"/>
              </a:ext>
            </a:extLst>
          </p:cNvPr>
          <p:cNvSpPr/>
          <p:nvPr/>
        </p:nvSpPr>
        <p:spPr>
          <a:xfrm>
            <a:off x="5225819" y="5600009"/>
            <a:ext cx="1909776" cy="65389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t>Causes changes in behaviour</a:t>
            </a:r>
            <a:endParaRPr lang="en-US" sz="1600" b="1" i="1" dirty="0"/>
          </a:p>
        </p:txBody>
      </p:sp>
      <p:sp>
        <p:nvSpPr>
          <p:cNvPr id="42" name="Rectangle: Rounded Corners 41">
            <a:extLst>
              <a:ext uri="{FF2B5EF4-FFF2-40B4-BE49-F238E27FC236}">
                <a16:creationId xmlns:a16="http://schemas.microsoft.com/office/drawing/2014/main" xmlns="" id="{67A4A97D-2DDB-4E1A-B9F2-5B92BFFDE556}"/>
              </a:ext>
            </a:extLst>
          </p:cNvPr>
          <p:cNvSpPr/>
          <p:nvPr/>
        </p:nvSpPr>
        <p:spPr>
          <a:xfrm>
            <a:off x="6411850" y="1331206"/>
            <a:ext cx="2367416" cy="79965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t>Performs badly in some circumstances</a:t>
            </a:r>
            <a:endParaRPr lang="en-US" sz="1600" b="1" i="1" dirty="0"/>
          </a:p>
        </p:txBody>
      </p:sp>
      <p:sp>
        <p:nvSpPr>
          <p:cNvPr id="43" name="Rectangle: Rounded Corners 42">
            <a:extLst>
              <a:ext uri="{FF2B5EF4-FFF2-40B4-BE49-F238E27FC236}">
                <a16:creationId xmlns:a16="http://schemas.microsoft.com/office/drawing/2014/main" xmlns="" id="{2C93B726-0A10-4620-91D3-0B6EAC03FA97}"/>
              </a:ext>
            </a:extLst>
          </p:cNvPr>
          <p:cNvSpPr/>
          <p:nvPr/>
        </p:nvSpPr>
        <p:spPr>
          <a:xfrm>
            <a:off x="478435" y="1781601"/>
            <a:ext cx="1182913" cy="68644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t>Selection bias</a:t>
            </a:r>
            <a:endParaRPr lang="en-US" sz="1600" b="1" i="1" dirty="0"/>
          </a:p>
        </p:txBody>
      </p:sp>
      <p:sp>
        <p:nvSpPr>
          <p:cNvPr id="44" name="Rectangle: Rounded Corners 43">
            <a:extLst>
              <a:ext uri="{FF2B5EF4-FFF2-40B4-BE49-F238E27FC236}">
                <a16:creationId xmlns:a16="http://schemas.microsoft.com/office/drawing/2014/main" xmlns="" id="{CA38CA21-DF64-4396-9458-22A3E047FB7C}"/>
              </a:ext>
            </a:extLst>
          </p:cNvPr>
          <p:cNvSpPr/>
          <p:nvPr/>
        </p:nvSpPr>
        <p:spPr>
          <a:xfrm>
            <a:off x="2297326" y="2034524"/>
            <a:ext cx="1363013" cy="68644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t>Smoothing and / or distortion?</a:t>
            </a:r>
            <a:endParaRPr lang="en-US" sz="1600" b="1" i="1" dirty="0"/>
          </a:p>
        </p:txBody>
      </p:sp>
    </p:spTree>
    <p:custDataLst>
      <p:tags r:id="rId1"/>
    </p:custDataLst>
    <p:extLst>
      <p:ext uri="{BB962C8B-B14F-4D97-AF65-F5344CB8AC3E}">
        <p14:creationId xmlns:p14="http://schemas.microsoft.com/office/powerpoint/2010/main" val="49375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p:txBody>
          <a:bodyPr/>
          <a:lstStyle/>
          <a:p>
            <a:r>
              <a:rPr lang="en-GB" dirty="0"/>
              <a:t>With great power … </a:t>
            </a:r>
          </a:p>
        </p:txBody>
      </p:sp>
      <p:sp>
        <p:nvSpPr>
          <p:cNvPr id="9" name="Text Placeholder 8"/>
          <p:cNvSpPr>
            <a:spLocks noGrp="1"/>
          </p:cNvSpPr>
          <p:nvPr>
            <p:ph type="body" sz="quarter" idx="13"/>
          </p:nvPr>
        </p:nvSpPr>
        <p:spPr/>
        <p:txBody>
          <a:bodyPr/>
          <a:lstStyle/>
          <a:p>
            <a:endParaRPr lang="en-GB"/>
          </a:p>
        </p:txBody>
      </p:sp>
      <p:sp>
        <p:nvSpPr>
          <p:cNvPr id="4" name="Slide Number Placeholder 3"/>
          <p:cNvSpPr>
            <a:spLocks noGrp="1"/>
          </p:cNvSpPr>
          <p:nvPr>
            <p:ph type="sldNum" sz="quarter" idx="4"/>
          </p:nvPr>
        </p:nvSpPr>
        <p:spPr>
          <a:xfrm>
            <a:off x="8305800" y="6400800"/>
            <a:ext cx="381000" cy="136525"/>
          </a:xfrm>
        </p:spPr>
        <p:txBody>
          <a:bodyPr/>
          <a:lstStyle/>
          <a:p>
            <a:fld id="{2083E393-C0BF-4ED8-8545-7E4C90AFF831}" type="slidenum">
              <a:rPr lang="en-US" smtClean="0"/>
              <a:pPr/>
              <a:t>24</a:t>
            </a:fld>
            <a:endParaRPr lang="en-US"/>
          </a:p>
        </p:txBody>
      </p:sp>
      <p:sp>
        <p:nvSpPr>
          <p:cNvPr id="3" name="Footer Placeholder 2"/>
          <p:cNvSpPr>
            <a:spLocks noGrp="1"/>
          </p:cNvSpPr>
          <p:nvPr>
            <p:ph type="ftr" sz="quarter" idx="3"/>
          </p:nvPr>
        </p:nvSpPr>
        <p:spPr>
          <a:xfrm>
            <a:off x="457200" y="6515100"/>
            <a:ext cx="5276850" cy="92075"/>
          </a:xfrm>
        </p:spPr>
        <p:txBody>
          <a:bodyPr/>
          <a:lstStyle/>
          <a:p>
            <a:r>
              <a:rPr lang="en-US"/>
              <a:t>© 2018 Willis Towers Watson. All rights reserved. Proprietary and Confidential. For Willis Towers Watson and Willis Towers Watson client use only.</a:t>
            </a:r>
            <a:endParaRPr lang="en-US" dirty="0"/>
          </a:p>
        </p:txBody>
      </p:sp>
      <p:sp>
        <p:nvSpPr>
          <p:cNvPr id="11"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sp>
        <p:nvSpPr>
          <p:cNvPr id="8" name="Rectangle 7">
            <a:extLst>
              <a:ext uri="{FF2B5EF4-FFF2-40B4-BE49-F238E27FC236}">
                <a16:creationId xmlns:a16="http://schemas.microsoft.com/office/drawing/2014/main" xmlns="" id="{1942FEDD-433C-42D4-9C17-41A204533C54}"/>
              </a:ext>
            </a:extLst>
          </p:cNvPr>
          <p:cNvSpPr/>
          <p:nvPr/>
        </p:nvSpPr>
        <p:spPr>
          <a:xfrm>
            <a:off x="449263" y="1542340"/>
            <a:ext cx="3711771" cy="16529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t>‘We no longer have the capability to fully understand the output of the algorithms we have created.’   Sumpter</a:t>
            </a:r>
            <a:endParaRPr lang="en-US" sz="2000" b="1" i="1" dirty="0"/>
          </a:p>
        </p:txBody>
      </p:sp>
      <p:pic>
        <p:nvPicPr>
          <p:cNvPr id="2" name="Picture 1">
            <a:extLst>
              <a:ext uri="{FF2B5EF4-FFF2-40B4-BE49-F238E27FC236}">
                <a16:creationId xmlns:a16="http://schemas.microsoft.com/office/drawing/2014/main" xmlns="" id="{F6B6AE8D-C419-4F15-B56A-EC9AA25E8215}"/>
              </a:ext>
            </a:extLst>
          </p:cNvPr>
          <p:cNvPicPr>
            <a:picLocks noChangeAspect="1"/>
          </p:cNvPicPr>
          <p:nvPr/>
        </p:nvPicPr>
        <p:blipFill>
          <a:blip r:embed="rId4"/>
          <a:stretch>
            <a:fillRect/>
          </a:stretch>
        </p:blipFill>
        <p:spPr>
          <a:xfrm>
            <a:off x="457200" y="3329970"/>
            <a:ext cx="3712749" cy="2372034"/>
          </a:xfrm>
          <a:prstGeom prst="rect">
            <a:avLst/>
          </a:prstGeom>
        </p:spPr>
      </p:pic>
      <p:pic>
        <p:nvPicPr>
          <p:cNvPr id="6" name="Picture 5">
            <a:extLst>
              <a:ext uri="{FF2B5EF4-FFF2-40B4-BE49-F238E27FC236}">
                <a16:creationId xmlns:a16="http://schemas.microsoft.com/office/drawing/2014/main" xmlns="" id="{929629B8-0D6C-4F10-A88A-B1A4F9FB9EA3}"/>
              </a:ext>
            </a:extLst>
          </p:cNvPr>
          <p:cNvPicPr>
            <a:picLocks noChangeAspect="1"/>
          </p:cNvPicPr>
          <p:nvPr/>
        </p:nvPicPr>
        <p:blipFill>
          <a:blip r:embed="rId5"/>
          <a:stretch>
            <a:fillRect/>
          </a:stretch>
        </p:blipFill>
        <p:spPr>
          <a:xfrm>
            <a:off x="4735320" y="1546502"/>
            <a:ext cx="3439293" cy="4155502"/>
          </a:xfrm>
          <a:prstGeom prst="rect">
            <a:avLst/>
          </a:prstGeom>
          <a:ln w="12700">
            <a:solidFill>
              <a:schemeClr val="tx1"/>
            </a:solidFill>
          </a:ln>
        </p:spPr>
      </p:pic>
      <p:sp>
        <p:nvSpPr>
          <p:cNvPr id="10" name="TextBox 9">
            <a:extLst>
              <a:ext uri="{FF2B5EF4-FFF2-40B4-BE49-F238E27FC236}">
                <a16:creationId xmlns:a16="http://schemas.microsoft.com/office/drawing/2014/main" xmlns="" id="{84115828-4CF3-4B17-8D70-AAA9FF6AE5E0}"/>
              </a:ext>
            </a:extLst>
          </p:cNvPr>
          <p:cNvSpPr txBox="1"/>
          <p:nvPr/>
        </p:nvSpPr>
        <p:spPr>
          <a:xfrm>
            <a:off x="1510302" y="5919337"/>
            <a:ext cx="7527340" cy="261610"/>
          </a:xfrm>
          <a:prstGeom prst="rect">
            <a:avLst/>
          </a:prstGeom>
          <a:noFill/>
        </p:spPr>
        <p:txBody>
          <a:bodyPr wrap="square" rtlCol="0">
            <a:spAutoFit/>
          </a:bodyPr>
          <a:lstStyle/>
          <a:p>
            <a:r>
              <a:rPr lang="en-US" sz="1100" dirty="0">
                <a:hlinkClick r:id="rId6"/>
              </a:rPr>
              <a:t>https://www.gbif.org</a:t>
            </a:r>
            <a:r>
              <a:rPr lang="en-US" sz="1100" dirty="0"/>
              <a:t>  and  </a:t>
            </a:r>
            <a:r>
              <a:rPr lang="en-US" sz="1100" dirty="0">
                <a:hlinkClick r:id="rId7"/>
              </a:rPr>
              <a:t>http://blog.stephenwolfram.com/2013/04/data-science-of-the-facebook-world</a:t>
            </a:r>
            <a:r>
              <a:rPr lang="en-US" sz="1100" dirty="0"/>
              <a:t> </a:t>
            </a:r>
          </a:p>
        </p:txBody>
      </p:sp>
    </p:spTree>
    <p:custDataLst>
      <p:tags r:id="rId1"/>
    </p:custDataLst>
    <p:extLst>
      <p:ext uri="{BB962C8B-B14F-4D97-AF65-F5344CB8AC3E}">
        <p14:creationId xmlns:p14="http://schemas.microsoft.com/office/powerpoint/2010/main" val="104985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p:txBody>
          <a:bodyPr/>
          <a:lstStyle/>
          <a:p>
            <a:r>
              <a:rPr lang="en-GB" dirty="0"/>
              <a:t>The (best) analytic journey </a:t>
            </a:r>
          </a:p>
        </p:txBody>
      </p:sp>
      <p:sp>
        <p:nvSpPr>
          <p:cNvPr id="9" name="Text Placeholder 8"/>
          <p:cNvSpPr>
            <a:spLocks noGrp="1"/>
          </p:cNvSpPr>
          <p:nvPr>
            <p:ph type="body" sz="quarter" idx="13"/>
          </p:nvPr>
        </p:nvSpPr>
        <p:spPr/>
        <p:txBody>
          <a:bodyPr/>
          <a:lstStyle/>
          <a:p>
            <a:endParaRPr lang="en-GB"/>
          </a:p>
        </p:txBody>
      </p:sp>
      <p:sp>
        <p:nvSpPr>
          <p:cNvPr id="4" name="Slide Number Placeholder 3"/>
          <p:cNvSpPr>
            <a:spLocks noGrp="1"/>
          </p:cNvSpPr>
          <p:nvPr>
            <p:ph type="sldNum" sz="quarter" idx="4"/>
          </p:nvPr>
        </p:nvSpPr>
        <p:spPr>
          <a:xfrm>
            <a:off x="8305800" y="6400800"/>
            <a:ext cx="381000" cy="136525"/>
          </a:xfrm>
        </p:spPr>
        <p:txBody>
          <a:bodyPr/>
          <a:lstStyle/>
          <a:p>
            <a:fld id="{2083E393-C0BF-4ED8-8545-7E4C90AFF831}" type="slidenum">
              <a:rPr lang="en-US" smtClean="0"/>
              <a:pPr/>
              <a:t>3</a:t>
            </a:fld>
            <a:endParaRPr lang="en-US"/>
          </a:p>
        </p:txBody>
      </p:sp>
      <p:sp>
        <p:nvSpPr>
          <p:cNvPr id="3" name="Footer Placeholder 2"/>
          <p:cNvSpPr>
            <a:spLocks noGrp="1"/>
          </p:cNvSpPr>
          <p:nvPr>
            <p:ph type="ftr" sz="quarter" idx="3"/>
          </p:nvPr>
        </p:nvSpPr>
        <p:spPr>
          <a:xfrm>
            <a:off x="457200" y="6515100"/>
            <a:ext cx="5276850" cy="92075"/>
          </a:xfrm>
        </p:spPr>
        <p:txBody>
          <a:bodyPr/>
          <a:lstStyle/>
          <a:p>
            <a:r>
              <a:rPr lang="en-US"/>
              <a:t>© 2018 Willis Towers Watson. All rights reserved. Proprietary and Confidential. For Willis Towers Watson and Willis Towers Watson client use only.</a:t>
            </a:r>
            <a:endParaRPr lang="en-US" dirty="0"/>
          </a:p>
        </p:txBody>
      </p:sp>
      <p:sp>
        <p:nvSpPr>
          <p:cNvPr id="11"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pic>
        <p:nvPicPr>
          <p:cNvPr id="2" name="Picture 1">
            <a:extLst>
              <a:ext uri="{FF2B5EF4-FFF2-40B4-BE49-F238E27FC236}">
                <a16:creationId xmlns:a16="http://schemas.microsoft.com/office/drawing/2014/main" xmlns="" id="{9681860E-84A2-4951-A7D0-383F296B1483}"/>
              </a:ext>
            </a:extLst>
          </p:cNvPr>
          <p:cNvPicPr>
            <a:picLocks noChangeAspect="1"/>
          </p:cNvPicPr>
          <p:nvPr/>
        </p:nvPicPr>
        <p:blipFill>
          <a:blip r:embed="rId4"/>
          <a:stretch>
            <a:fillRect/>
          </a:stretch>
        </p:blipFill>
        <p:spPr>
          <a:xfrm>
            <a:off x="3312033" y="4550515"/>
            <a:ext cx="3992872" cy="1596102"/>
          </a:xfrm>
          <a:prstGeom prst="rect">
            <a:avLst/>
          </a:prstGeom>
        </p:spPr>
      </p:pic>
      <p:sp>
        <p:nvSpPr>
          <p:cNvPr id="8" name="Rectangle 7">
            <a:extLst>
              <a:ext uri="{FF2B5EF4-FFF2-40B4-BE49-F238E27FC236}">
                <a16:creationId xmlns:a16="http://schemas.microsoft.com/office/drawing/2014/main" xmlns="" id="{C96E16C7-F891-4782-A98A-5C71DBF5E64B}"/>
              </a:ext>
            </a:extLst>
          </p:cNvPr>
          <p:cNvSpPr/>
          <p:nvPr/>
        </p:nvSpPr>
        <p:spPr>
          <a:xfrm>
            <a:off x="527780" y="1387037"/>
            <a:ext cx="2027207" cy="10524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Data</a:t>
            </a:r>
            <a:endParaRPr lang="en-US" sz="2000" b="1" dirty="0"/>
          </a:p>
        </p:txBody>
      </p:sp>
      <p:sp>
        <p:nvSpPr>
          <p:cNvPr id="10" name="Rectangle 9">
            <a:extLst>
              <a:ext uri="{FF2B5EF4-FFF2-40B4-BE49-F238E27FC236}">
                <a16:creationId xmlns:a16="http://schemas.microsoft.com/office/drawing/2014/main" xmlns="" id="{9D85ABDD-729C-46E0-8F2C-CD6A7A1E747A}"/>
              </a:ext>
            </a:extLst>
          </p:cNvPr>
          <p:cNvSpPr/>
          <p:nvPr/>
        </p:nvSpPr>
        <p:spPr>
          <a:xfrm>
            <a:off x="527780" y="3088126"/>
            <a:ext cx="2027207" cy="10524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Method</a:t>
            </a:r>
            <a:endParaRPr lang="en-US" sz="2000" b="1" dirty="0"/>
          </a:p>
        </p:txBody>
      </p:sp>
      <p:sp>
        <p:nvSpPr>
          <p:cNvPr id="12" name="Rectangle 11">
            <a:extLst>
              <a:ext uri="{FF2B5EF4-FFF2-40B4-BE49-F238E27FC236}">
                <a16:creationId xmlns:a16="http://schemas.microsoft.com/office/drawing/2014/main" xmlns="" id="{2261A090-C89F-4022-ABA0-F7FD33A48FB7}"/>
              </a:ext>
            </a:extLst>
          </p:cNvPr>
          <p:cNvSpPr/>
          <p:nvPr/>
        </p:nvSpPr>
        <p:spPr>
          <a:xfrm>
            <a:off x="527780" y="4810635"/>
            <a:ext cx="2027207" cy="10524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Result</a:t>
            </a:r>
            <a:endParaRPr lang="en-US" sz="2000" b="1" dirty="0"/>
          </a:p>
        </p:txBody>
      </p:sp>
      <p:pic>
        <p:nvPicPr>
          <p:cNvPr id="5" name="Picture 4">
            <a:extLst>
              <a:ext uri="{FF2B5EF4-FFF2-40B4-BE49-F238E27FC236}">
                <a16:creationId xmlns:a16="http://schemas.microsoft.com/office/drawing/2014/main" xmlns="" id="{EC308FFE-619E-4E94-8F5F-A0867E4504C3}"/>
              </a:ext>
            </a:extLst>
          </p:cNvPr>
          <p:cNvPicPr>
            <a:picLocks noChangeAspect="1"/>
          </p:cNvPicPr>
          <p:nvPr/>
        </p:nvPicPr>
        <p:blipFill>
          <a:blip r:embed="rId5"/>
          <a:stretch>
            <a:fillRect/>
          </a:stretch>
        </p:blipFill>
        <p:spPr>
          <a:xfrm>
            <a:off x="3867653" y="2837348"/>
            <a:ext cx="2740527" cy="1528926"/>
          </a:xfrm>
          <a:prstGeom prst="rect">
            <a:avLst/>
          </a:prstGeom>
          <a:ln>
            <a:solidFill>
              <a:schemeClr val="tx1"/>
            </a:solidFill>
          </a:ln>
        </p:spPr>
      </p:pic>
      <p:pic>
        <p:nvPicPr>
          <p:cNvPr id="6" name="Picture 5">
            <a:extLst>
              <a:ext uri="{FF2B5EF4-FFF2-40B4-BE49-F238E27FC236}">
                <a16:creationId xmlns:a16="http://schemas.microsoft.com/office/drawing/2014/main" xmlns="" id="{71573959-44D1-42AC-B993-F9F7CC40BA06}"/>
              </a:ext>
            </a:extLst>
          </p:cNvPr>
          <p:cNvPicPr>
            <a:picLocks noChangeAspect="1"/>
          </p:cNvPicPr>
          <p:nvPr/>
        </p:nvPicPr>
        <p:blipFill>
          <a:blip r:embed="rId6"/>
          <a:stretch>
            <a:fillRect/>
          </a:stretch>
        </p:blipFill>
        <p:spPr>
          <a:xfrm>
            <a:off x="3116827" y="1465103"/>
            <a:ext cx="2045217" cy="1164163"/>
          </a:xfrm>
          <a:prstGeom prst="rect">
            <a:avLst/>
          </a:prstGeom>
        </p:spPr>
      </p:pic>
      <p:pic>
        <p:nvPicPr>
          <p:cNvPr id="13" name="Picture 12">
            <a:extLst>
              <a:ext uri="{FF2B5EF4-FFF2-40B4-BE49-F238E27FC236}">
                <a16:creationId xmlns:a16="http://schemas.microsoft.com/office/drawing/2014/main" xmlns="" id="{72BAE312-F47D-4DF9-97F3-EF09DFA2D5DE}"/>
              </a:ext>
            </a:extLst>
          </p:cNvPr>
          <p:cNvPicPr>
            <a:picLocks noChangeAspect="1"/>
          </p:cNvPicPr>
          <p:nvPr/>
        </p:nvPicPr>
        <p:blipFill>
          <a:blip r:embed="rId7"/>
          <a:stretch>
            <a:fillRect/>
          </a:stretch>
        </p:blipFill>
        <p:spPr>
          <a:xfrm>
            <a:off x="5723884" y="1461629"/>
            <a:ext cx="1768593" cy="1167637"/>
          </a:xfrm>
          <a:prstGeom prst="rect">
            <a:avLst/>
          </a:prstGeom>
          <a:ln w="12700">
            <a:solidFill>
              <a:schemeClr val="tx1"/>
            </a:solidFill>
          </a:ln>
        </p:spPr>
      </p:pic>
      <p:sp>
        <p:nvSpPr>
          <p:cNvPr id="14" name="Arrow: Right 13">
            <a:extLst>
              <a:ext uri="{FF2B5EF4-FFF2-40B4-BE49-F238E27FC236}">
                <a16:creationId xmlns:a16="http://schemas.microsoft.com/office/drawing/2014/main" xmlns="" id="{63FA8887-3B3F-4074-B329-5BD360F6619C}"/>
              </a:ext>
            </a:extLst>
          </p:cNvPr>
          <p:cNvSpPr/>
          <p:nvPr/>
        </p:nvSpPr>
        <p:spPr>
          <a:xfrm rot="5400000">
            <a:off x="1271163" y="2418168"/>
            <a:ext cx="605209" cy="70943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xmlns="" id="{965837F0-5A0B-43BB-8978-29CE4F0CA5E3}"/>
              </a:ext>
            </a:extLst>
          </p:cNvPr>
          <p:cNvSpPr/>
          <p:nvPr/>
        </p:nvSpPr>
        <p:spPr>
          <a:xfrm rot="5400000">
            <a:off x="1271163" y="4140939"/>
            <a:ext cx="605209" cy="70943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498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6306" y="1524000"/>
            <a:ext cx="4391387" cy="4389438"/>
          </a:xfrm>
          <a:prstGeom prst="rect">
            <a:avLst/>
          </a:prstGeom>
        </p:spPr>
      </p:pic>
      <p:sp>
        <p:nvSpPr>
          <p:cNvPr id="2" name="Title 1"/>
          <p:cNvSpPr>
            <a:spLocks noGrp="1"/>
          </p:cNvSpPr>
          <p:nvPr>
            <p:ph type="title"/>
            <p:custDataLst>
              <p:tags r:id="rId2"/>
            </p:custDataLst>
          </p:nvPr>
        </p:nvSpPr>
        <p:spPr/>
        <p:txBody>
          <a:bodyPr/>
          <a:lstStyle/>
          <a:p>
            <a:r>
              <a:rPr lang="en-GB" dirty="0"/>
              <a:t>Introduction</a:t>
            </a:r>
            <a:endParaRPr lang="en-US" dirty="0"/>
          </a:p>
        </p:txBody>
      </p:sp>
      <p:sp>
        <p:nvSpPr>
          <p:cNvPr id="14" name="Text Placeholder 13"/>
          <p:cNvSpPr>
            <a:spLocks noGrp="1"/>
          </p:cNvSpPr>
          <p:nvPr>
            <p:ph type="body" sz="quarter" idx="13"/>
          </p:nvPr>
        </p:nvSpPr>
        <p:spPr/>
        <p:txBody>
          <a:bodyPr/>
          <a:lstStyle/>
          <a:p>
            <a:endParaRPr lang="en-GB"/>
          </a:p>
        </p:txBody>
      </p:sp>
      <p:sp>
        <p:nvSpPr>
          <p:cNvPr id="4" name="Slide Number Placeholder 3"/>
          <p:cNvSpPr>
            <a:spLocks noGrp="1"/>
          </p:cNvSpPr>
          <p:nvPr>
            <p:ph type="sldNum" sz="quarter" idx="4"/>
          </p:nvPr>
        </p:nvSpPr>
        <p:spPr/>
        <p:txBody>
          <a:bodyPr/>
          <a:lstStyle/>
          <a:p>
            <a:fld id="{2083E393-C0BF-4ED8-8545-7E4C90AFF831}" type="slidenum">
              <a:rPr lang="en-US" smtClean="0"/>
              <a:pPr/>
              <a:t>4</a:t>
            </a:fld>
            <a:endParaRPr lang="en-US"/>
          </a:p>
        </p:txBody>
      </p:sp>
      <p:sp>
        <p:nvSpPr>
          <p:cNvPr id="3" name="Footer Placeholder 2"/>
          <p:cNvSpPr>
            <a:spLocks noGrp="1"/>
          </p:cNvSpPr>
          <p:nvPr>
            <p:ph type="ftr" sz="quarter" idx="3"/>
          </p:nvPr>
        </p:nvSpPr>
        <p:spPr/>
        <p:txBody>
          <a:bodyPr/>
          <a:lstStyle/>
          <a:p>
            <a:r>
              <a:rPr lang="en-US"/>
              <a:t>© 2018 Willis Towers Watson. All rights reserved. Proprietary and Confidential. For Willis Towers Watson and Willis Towers Watson client use only.</a:t>
            </a:r>
            <a:endParaRPr lang="en-US" dirty="0"/>
          </a:p>
        </p:txBody>
      </p:sp>
      <p:sp>
        <p:nvSpPr>
          <p:cNvPr id="8"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sp>
        <p:nvSpPr>
          <p:cNvPr id="9" name="Rectangle 8">
            <a:extLst>
              <a:ext uri="{FF2B5EF4-FFF2-40B4-BE49-F238E27FC236}">
                <a16:creationId xmlns:a16="http://schemas.microsoft.com/office/drawing/2014/main" xmlns="" id="{D59084EB-7F88-4D9E-ACDE-E53FDCC27A32}"/>
              </a:ext>
            </a:extLst>
          </p:cNvPr>
          <p:cNvSpPr/>
          <p:nvPr/>
        </p:nvSpPr>
        <p:spPr>
          <a:xfrm>
            <a:off x="2376306" y="1524000"/>
            <a:ext cx="1931925" cy="194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Volume</a:t>
            </a:r>
            <a:endParaRPr lang="en-US" sz="2000" b="1" dirty="0"/>
          </a:p>
        </p:txBody>
      </p:sp>
      <p:sp>
        <p:nvSpPr>
          <p:cNvPr id="10" name="Rectangle 9">
            <a:extLst>
              <a:ext uri="{FF2B5EF4-FFF2-40B4-BE49-F238E27FC236}">
                <a16:creationId xmlns:a16="http://schemas.microsoft.com/office/drawing/2014/main" xmlns="" id="{75850A7E-45AD-43C3-B168-2E522C708FAE}"/>
              </a:ext>
            </a:extLst>
          </p:cNvPr>
          <p:cNvSpPr/>
          <p:nvPr/>
        </p:nvSpPr>
        <p:spPr>
          <a:xfrm>
            <a:off x="4842027" y="3979993"/>
            <a:ext cx="1931925" cy="194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Veracity</a:t>
            </a:r>
            <a:endParaRPr lang="en-US" sz="2000" b="1" dirty="0"/>
          </a:p>
        </p:txBody>
      </p:sp>
      <p:sp>
        <p:nvSpPr>
          <p:cNvPr id="11" name="Rectangle 10">
            <a:extLst>
              <a:ext uri="{FF2B5EF4-FFF2-40B4-BE49-F238E27FC236}">
                <a16:creationId xmlns:a16="http://schemas.microsoft.com/office/drawing/2014/main" xmlns="" id="{49470F7A-2865-4A5B-95EE-BBDD0648E238}"/>
              </a:ext>
            </a:extLst>
          </p:cNvPr>
          <p:cNvSpPr/>
          <p:nvPr/>
        </p:nvSpPr>
        <p:spPr>
          <a:xfrm>
            <a:off x="4842027" y="1524000"/>
            <a:ext cx="1931925" cy="194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Variety</a:t>
            </a:r>
            <a:endParaRPr lang="en-US" sz="2000" b="1" dirty="0"/>
          </a:p>
        </p:txBody>
      </p:sp>
      <p:sp>
        <p:nvSpPr>
          <p:cNvPr id="12" name="Rectangle 11">
            <a:extLst>
              <a:ext uri="{FF2B5EF4-FFF2-40B4-BE49-F238E27FC236}">
                <a16:creationId xmlns:a16="http://schemas.microsoft.com/office/drawing/2014/main" xmlns="" id="{8B618516-0CCF-4733-A6A2-F5A37AA7801C}"/>
              </a:ext>
            </a:extLst>
          </p:cNvPr>
          <p:cNvSpPr/>
          <p:nvPr/>
        </p:nvSpPr>
        <p:spPr>
          <a:xfrm>
            <a:off x="2376306" y="3979993"/>
            <a:ext cx="1931925" cy="194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Velocity</a:t>
            </a:r>
            <a:endParaRPr lang="en-US" sz="2000" b="1" dirty="0"/>
          </a:p>
        </p:txBody>
      </p:sp>
    </p:spTree>
    <p:custDataLst>
      <p:tags r:id="rId1"/>
    </p:custDataLst>
    <p:extLst>
      <p:ext uri="{BB962C8B-B14F-4D97-AF65-F5344CB8AC3E}">
        <p14:creationId xmlns:p14="http://schemas.microsoft.com/office/powerpoint/2010/main" val="3681023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a:t>Direction of travel (1)</a:t>
            </a:r>
            <a:endParaRPr lang="en-US" dirty="0"/>
          </a:p>
        </p:txBody>
      </p:sp>
      <p:sp>
        <p:nvSpPr>
          <p:cNvPr id="19" name="Text Placeholder 18"/>
          <p:cNvSpPr>
            <a:spLocks noGrp="1"/>
          </p:cNvSpPr>
          <p:nvPr>
            <p:ph type="body" sz="quarter" idx="13"/>
          </p:nvPr>
        </p:nvSpPr>
        <p:spPr/>
        <p:txBody>
          <a:bodyPr/>
          <a:lstStyle/>
          <a:p>
            <a:endParaRPr lang="en-GB"/>
          </a:p>
        </p:txBody>
      </p:sp>
      <p:sp>
        <p:nvSpPr>
          <p:cNvPr id="4" name="Slide Number Placeholder 3"/>
          <p:cNvSpPr>
            <a:spLocks noGrp="1"/>
          </p:cNvSpPr>
          <p:nvPr>
            <p:ph type="sldNum" sz="quarter" idx="4"/>
          </p:nvPr>
        </p:nvSpPr>
        <p:spPr/>
        <p:txBody>
          <a:bodyPr/>
          <a:lstStyle/>
          <a:p>
            <a:fld id="{2083E393-C0BF-4ED8-8545-7E4C90AFF831}" type="slidenum">
              <a:rPr lang="en-US" smtClean="0"/>
              <a:pPr/>
              <a:t>5</a:t>
            </a:fld>
            <a:endParaRPr lang="en-US"/>
          </a:p>
        </p:txBody>
      </p:sp>
      <p:sp>
        <p:nvSpPr>
          <p:cNvPr id="3" name="Footer Placeholder 2"/>
          <p:cNvSpPr>
            <a:spLocks noGrp="1"/>
          </p:cNvSpPr>
          <p:nvPr>
            <p:ph type="ftr" sz="quarter" idx="3"/>
          </p:nvPr>
        </p:nvSpPr>
        <p:spPr/>
        <p:txBody>
          <a:bodyPr/>
          <a:lstStyle/>
          <a:p>
            <a:r>
              <a:rPr lang="en-US"/>
              <a:t>© 2018 Willis Towers Watson. All rights reserved. Proprietary and Confidential. For Willis Towers Watson and Willis Towers Watson client use only.</a:t>
            </a:r>
          </a:p>
        </p:txBody>
      </p:sp>
      <p:sp>
        <p:nvSpPr>
          <p:cNvPr id="16" name="Content Placeholder 15"/>
          <p:cNvSpPr>
            <a:spLocks noGrp="1"/>
          </p:cNvSpPr>
          <p:nvPr>
            <p:ph idx="14"/>
          </p:nvPr>
        </p:nvSpPr>
        <p:spPr/>
        <p:txBody>
          <a:bodyPr/>
          <a:lstStyle/>
          <a:p>
            <a:pPr lvl="2"/>
            <a:r>
              <a:rPr lang="en-GB" i="1" dirty="0"/>
              <a:t>‘Understanding cause is the fundamental goal of science’ - Briggs</a:t>
            </a:r>
            <a:endParaRPr lang="en-US" i="1" dirty="0"/>
          </a:p>
          <a:p>
            <a:pPr lvl="2"/>
            <a:r>
              <a:rPr lang="en-US" dirty="0"/>
              <a:t>Models traditionally constructed around some conception of causality</a:t>
            </a:r>
          </a:p>
          <a:p>
            <a:pPr lvl="2"/>
            <a:r>
              <a:rPr lang="en-GB" dirty="0"/>
              <a:t>e</a:t>
            </a:r>
            <a:r>
              <a:rPr lang="en-US" dirty="0"/>
              <a:t>g mortality as a function of age, gender</a:t>
            </a:r>
          </a:p>
          <a:p>
            <a:pPr lvl="2"/>
            <a:r>
              <a:rPr lang="en-GB" dirty="0"/>
              <a:t>M</a:t>
            </a:r>
            <a:r>
              <a:rPr lang="en-US" dirty="0"/>
              <a:t>ore complex models continue this philosophy </a:t>
            </a:r>
          </a:p>
          <a:p>
            <a:pPr lvl="3"/>
            <a:r>
              <a:rPr lang="en-US" dirty="0" err="1"/>
              <a:t>eg</a:t>
            </a:r>
            <a:r>
              <a:rPr lang="en-US" dirty="0"/>
              <a:t> </a:t>
            </a:r>
            <a:r>
              <a:rPr lang="en-US" i="1" dirty="0"/>
              <a:t>q</a:t>
            </a:r>
            <a:r>
              <a:rPr lang="en-US" dirty="0"/>
              <a:t> = </a:t>
            </a:r>
            <a:r>
              <a:rPr lang="en-US" i="1" dirty="0"/>
              <a:t>f</a:t>
            </a:r>
            <a:r>
              <a:rPr lang="en-US" dirty="0"/>
              <a:t>(age, sex, postcode, amount …)</a:t>
            </a:r>
          </a:p>
          <a:p>
            <a:pPr lvl="2"/>
            <a:r>
              <a:rPr lang="en-GB" dirty="0"/>
              <a:t>E</a:t>
            </a:r>
            <a:r>
              <a:rPr lang="en-US" dirty="0" err="1"/>
              <a:t>ssential</a:t>
            </a:r>
            <a:r>
              <a:rPr lang="en-US" dirty="0"/>
              <a:t> characteristic of this model – there is an underlying theory </a:t>
            </a:r>
          </a:p>
          <a:p>
            <a:pPr lvl="2"/>
            <a:r>
              <a:rPr lang="en-GB" dirty="0"/>
              <a:t>NB t</a:t>
            </a:r>
            <a:r>
              <a:rPr lang="en-US" dirty="0"/>
              <a:t>he theory itself may be very loose (</a:t>
            </a:r>
            <a:r>
              <a:rPr lang="en-US" dirty="0" err="1"/>
              <a:t>eg</a:t>
            </a:r>
            <a:r>
              <a:rPr lang="en-US" dirty="0"/>
              <a:t> age in above models – it’s just a proxy)</a:t>
            </a:r>
          </a:p>
          <a:p>
            <a:pPr lvl="2"/>
            <a:r>
              <a:rPr lang="en-GB" dirty="0"/>
              <a:t>A</a:t>
            </a:r>
            <a:r>
              <a:rPr lang="en-US" dirty="0" err="1"/>
              <a:t>lso</a:t>
            </a:r>
            <a:r>
              <a:rPr lang="en-US" dirty="0"/>
              <a:t> called ‘generative’ models </a:t>
            </a:r>
          </a:p>
          <a:p>
            <a:endParaRPr lang="en-GB" dirty="0"/>
          </a:p>
        </p:txBody>
      </p:sp>
      <p:sp>
        <p:nvSpPr>
          <p:cNvPr id="8"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sp>
        <p:nvSpPr>
          <p:cNvPr id="10" name="Rectangle 9">
            <a:extLst>
              <a:ext uri="{FF2B5EF4-FFF2-40B4-BE49-F238E27FC236}">
                <a16:creationId xmlns:a16="http://schemas.microsoft.com/office/drawing/2014/main" xmlns="" id="{CB8FC126-1FD1-4B0A-A2DD-B063758EF68D}"/>
              </a:ext>
            </a:extLst>
          </p:cNvPr>
          <p:cNvSpPr/>
          <p:nvPr/>
        </p:nvSpPr>
        <p:spPr>
          <a:xfrm>
            <a:off x="1541384" y="2225759"/>
            <a:ext cx="2027207" cy="10524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Cause</a:t>
            </a:r>
            <a:endParaRPr lang="en-US" sz="2000" b="1" dirty="0"/>
          </a:p>
        </p:txBody>
      </p:sp>
      <p:sp>
        <p:nvSpPr>
          <p:cNvPr id="11" name="Rectangle 10">
            <a:extLst>
              <a:ext uri="{FF2B5EF4-FFF2-40B4-BE49-F238E27FC236}">
                <a16:creationId xmlns:a16="http://schemas.microsoft.com/office/drawing/2014/main" xmlns="" id="{61503035-AAF3-45F8-84C9-667D37FC4B1F}"/>
              </a:ext>
            </a:extLst>
          </p:cNvPr>
          <p:cNvSpPr/>
          <p:nvPr/>
        </p:nvSpPr>
        <p:spPr>
          <a:xfrm>
            <a:off x="5584718" y="2225759"/>
            <a:ext cx="2027207" cy="10524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Effect</a:t>
            </a:r>
            <a:endParaRPr lang="en-US" sz="2000" b="1" dirty="0"/>
          </a:p>
        </p:txBody>
      </p:sp>
      <p:sp>
        <p:nvSpPr>
          <p:cNvPr id="12" name="Arrow: Right 11">
            <a:extLst>
              <a:ext uri="{FF2B5EF4-FFF2-40B4-BE49-F238E27FC236}">
                <a16:creationId xmlns:a16="http://schemas.microsoft.com/office/drawing/2014/main" xmlns="" id="{47874DFF-3DA6-472F-B392-09090CA06FFD}"/>
              </a:ext>
            </a:extLst>
          </p:cNvPr>
          <p:cNvSpPr/>
          <p:nvPr/>
        </p:nvSpPr>
        <p:spPr>
          <a:xfrm>
            <a:off x="3935320" y="2397251"/>
            <a:ext cx="1282670" cy="70943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40460DF-D2C3-4559-9DA6-3C1CCA433BEC}"/>
              </a:ext>
            </a:extLst>
          </p:cNvPr>
          <p:cNvSpPr/>
          <p:nvPr/>
        </p:nvSpPr>
        <p:spPr>
          <a:xfrm>
            <a:off x="1541384" y="1512302"/>
            <a:ext cx="6070542" cy="492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‘Normal’ modelling</a:t>
            </a:r>
            <a:endParaRPr lang="en-US" sz="2000" b="1" dirty="0"/>
          </a:p>
        </p:txBody>
      </p:sp>
    </p:spTree>
    <p:custDataLst>
      <p:tags r:id="rId1"/>
    </p:custDataLst>
    <p:extLst>
      <p:ext uri="{BB962C8B-B14F-4D97-AF65-F5344CB8AC3E}">
        <p14:creationId xmlns:p14="http://schemas.microsoft.com/office/powerpoint/2010/main" val="87683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a:t>Tangent to direction of travel ….</a:t>
            </a:r>
            <a:endParaRPr lang="en-US" dirty="0"/>
          </a:p>
        </p:txBody>
      </p:sp>
      <p:sp>
        <p:nvSpPr>
          <p:cNvPr id="5" name="Text Placeholder 4"/>
          <p:cNvSpPr>
            <a:spLocks noGrp="1"/>
          </p:cNvSpPr>
          <p:nvPr>
            <p:ph type="body" sz="quarter" idx="13"/>
            <p:custDataLst>
              <p:tags r:id="rId3"/>
            </p:custDataLst>
          </p:nvPr>
        </p:nvSpPr>
        <p:spPr/>
        <p:txBody>
          <a:bodyPr/>
          <a:lstStyle/>
          <a:p>
            <a:pPr marL="0" lvl="2" indent="0">
              <a:buNone/>
            </a:pPr>
            <a:endParaRPr lang="en-GB" sz="1400" dirty="0"/>
          </a:p>
          <a:p>
            <a:pPr marL="0" lvl="2" indent="0">
              <a:buNone/>
            </a:pPr>
            <a:r>
              <a:rPr lang="en-GB" b="1" dirty="0"/>
              <a:t>Bradford Hill criteria for causality in the absence of well-understood theory</a:t>
            </a:r>
            <a:endParaRPr lang="en-US" b="1" dirty="0"/>
          </a:p>
        </p:txBody>
      </p:sp>
      <p:sp>
        <p:nvSpPr>
          <p:cNvPr id="6" name="Text Placeholder 5"/>
          <p:cNvSpPr>
            <a:spLocks noGrp="1"/>
          </p:cNvSpPr>
          <p:nvPr>
            <p:ph idx="1"/>
            <p:custDataLst>
              <p:tags r:id="rId4"/>
            </p:custDataLst>
          </p:nvPr>
        </p:nvSpPr>
        <p:spPr/>
        <p:txBody>
          <a:bodyPr/>
          <a:lstStyle/>
          <a:p>
            <a:pPr lvl="2"/>
            <a:r>
              <a:rPr lang="en-US" sz="1400" b="1" dirty="0"/>
              <a:t>Strength (effect size)</a:t>
            </a:r>
            <a:r>
              <a:rPr lang="en-US" sz="1400" dirty="0"/>
              <a:t>: A small association does not mean that there is not a causal effect, though the larger the association, the more likely that it is causal.</a:t>
            </a:r>
          </a:p>
          <a:p>
            <a:pPr lvl="2"/>
            <a:r>
              <a:rPr lang="en-US" sz="1400" b="1" dirty="0"/>
              <a:t>Consistency (reproducibility)</a:t>
            </a:r>
            <a:r>
              <a:rPr lang="en-US" sz="1400" dirty="0"/>
              <a:t>: Consistent findings observed by different persons in different places with different samples strengthens the likelihood of an effect.</a:t>
            </a:r>
          </a:p>
          <a:p>
            <a:pPr lvl="2"/>
            <a:r>
              <a:rPr lang="en-US" sz="1400" b="1" dirty="0"/>
              <a:t>Specificity</a:t>
            </a:r>
            <a:r>
              <a:rPr lang="en-US" sz="1400" dirty="0"/>
              <a:t>: Causation is likely if there is a very specific population at a specific site and disease with no other likely explanation.</a:t>
            </a:r>
          </a:p>
          <a:p>
            <a:pPr lvl="2"/>
            <a:r>
              <a:rPr lang="en-US" sz="1400" b="1" dirty="0"/>
              <a:t>Temporality</a:t>
            </a:r>
            <a:r>
              <a:rPr lang="en-US" sz="1400" dirty="0"/>
              <a:t>: The effect has to occur after the cause (and if there is an expected delay between the cause and expected effect, then the effect must occur after that delay).</a:t>
            </a:r>
          </a:p>
          <a:p>
            <a:pPr lvl="2"/>
            <a:r>
              <a:rPr lang="en-US" sz="1400" b="1" dirty="0"/>
              <a:t>Biological gradient (</a:t>
            </a:r>
            <a:r>
              <a:rPr lang="en-US" sz="1400" b="1" dirty="0" err="1"/>
              <a:t>ie</a:t>
            </a:r>
            <a:r>
              <a:rPr lang="en-US" sz="1400" b="1" dirty="0"/>
              <a:t> dose response relationship)</a:t>
            </a:r>
            <a:r>
              <a:rPr lang="en-US" sz="1400" dirty="0"/>
              <a:t>: Greater exposure should generally lead to greater incidence of the effect. However, in some cases, the mere presence of the factor can trigger the effect (like a catalyst). Or, an inverse proportion may be observed.</a:t>
            </a:r>
          </a:p>
          <a:p>
            <a:pPr lvl="2"/>
            <a:r>
              <a:rPr lang="en-US" sz="1400" b="1" dirty="0"/>
              <a:t>Plausibility</a:t>
            </a:r>
            <a:r>
              <a:rPr lang="en-US" sz="1400" dirty="0"/>
              <a:t>: A plausible mechanism between cause and effect is helpful (but Hill noted that knowledge of the mechanism is limited by current knowledge).</a:t>
            </a:r>
          </a:p>
          <a:p>
            <a:pPr lvl="2"/>
            <a:r>
              <a:rPr lang="en-US" sz="1400" b="1" dirty="0"/>
              <a:t>Consistency</a:t>
            </a:r>
            <a:r>
              <a:rPr lang="en-US" sz="1400" dirty="0"/>
              <a:t> … between epidemiological and laboratory findings increases the likelihood of an effect (</a:t>
            </a:r>
            <a:r>
              <a:rPr lang="en-US" sz="1400" dirty="0" err="1"/>
              <a:t>eg</a:t>
            </a:r>
            <a:r>
              <a:rPr lang="en-US" sz="1400" dirty="0"/>
              <a:t> clinical findings)</a:t>
            </a:r>
          </a:p>
          <a:p>
            <a:pPr lvl="2"/>
            <a:r>
              <a:rPr lang="en-US" sz="1400" b="1" dirty="0"/>
              <a:t>Experiment</a:t>
            </a:r>
            <a:r>
              <a:rPr lang="en-US" sz="1400" dirty="0"/>
              <a:t>: ‘Occasionally it is possible to appeal to experimental evidence’.</a:t>
            </a:r>
          </a:p>
          <a:p>
            <a:pPr lvl="2"/>
            <a:r>
              <a:rPr lang="en-US" sz="1400" b="1" dirty="0"/>
              <a:t>Analogy</a:t>
            </a:r>
            <a:r>
              <a:rPr lang="en-US" sz="1400" dirty="0"/>
              <a:t>: The effect of similar factors?</a:t>
            </a:r>
          </a:p>
          <a:p>
            <a:endParaRPr lang="en-US" sz="1600" dirty="0"/>
          </a:p>
        </p:txBody>
      </p:sp>
      <p:sp>
        <p:nvSpPr>
          <p:cNvPr id="4" name="Slide Number Placeholder 3"/>
          <p:cNvSpPr>
            <a:spLocks noGrp="1"/>
          </p:cNvSpPr>
          <p:nvPr>
            <p:ph type="sldNum" sz="quarter" idx="4"/>
          </p:nvPr>
        </p:nvSpPr>
        <p:spPr/>
        <p:txBody>
          <a:bodyPr/>
          <a:lstStyle/>
          <a:p>
            <a:fld id="{2083E393-C0BF-4ED8-8545-7E4C90AFF831}" type="slidenum">
              <a:rPr lang="en-US" smtClean="0"/>
              <a:pPr/>
              <a:t>6</a:t>
            </a:fld>
            <a:endParaRPr lang="en-US"/>
          </a:p>
        </p:txBody>
      </p:sp>
      <p:sp>
        <p:nvSpPr>
          <p:cNvPr id="3" name="Footer Placeholder 2"/>
          <p:cNvSpPr>
            <a:spLocks noGrp="1"/>
          </p:cNvSpPr>
          <p:nvPr>
            <p:ph type="ftr" sz="quarter" idx="3"/>
          </p:nvPr>
        </p:nvSpPr>
        <p:spPr/>
        <p:txBody>
          <a:bodyPr/>
          <a:lstStyle/>
          <a:p>
            <a:r>
              <a:rPr lang="en-US"/>
              <a:t>© 2018 Willis Towers Watson. All rights reserved. Proprietary and Confidential. For Willis Towers Watson and Willis Towers Watson client use only.</a:t>
            </a:r>
            <a:endParaRPr lang="en-US" dirty="0"/>
          </a:p>
        </p:txBody>
      </p:sp>
      <p:sp>
        <p:nvSpPr>
          <p:cNvPr id="8"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sp>
        <p:nvSpPr>
          <p:cNvPr id="7" name="Rectangle 6">
            <a:extLst>
              <a:ext uri="{FF2B5EF4-FFF2-40B4-BE49-F238E27FC236}">
                <a16:creationId xmlns:a16="http://schemas.microsoft.com/office/drawing/2014/main" xmlns="" id="{32ADE347-21CE-4C07-9B01-B1F4CA2A4220}"/>
              </a:ext>
            </a:extLst>
          </p:cNvPr>
          <p:cNvSpPr/>
          <p:nvPr/>
        </p:nvSpPr>
        <p:spPr>
          <a:xfrm>
            <a:off x="339047" y="1448656"/>
            <a:ext cx="8496728" cy="55698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BE94447-6777-4797-B680-554CCCB537A5}"/>
              </a:ext>
            </a:extLst>
          </p:cNvPr>
          <p:cNvSpPr/>
          <p:nvPr/>
        </p:nvSpPr>
        <p:spPr>
          <a:xfrm>
            <a:off x="323636" y="2909497"/>
            <a:ext cx="8496728" cy="52398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5682E1A-3F8C-4235-96E1-C3087B8CB14B}"/>
              </a:ext>
            </a:extLst>
          </p:cNvPr>
          <p:cNvSpPr/>
          <p:nvPr/>
        </p:nvSpPr>
        <p:spPr>
          <a:xfrm>
            <a:off x="323636" y="4075418"/>
            <a:ext cx="8496728" cy="52398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8102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What to do with lots of data …</a:t>
            </a:r>
            <a:endParaRPr lang="en-GB" dirty="0"/>
          </a:p>
        </p:txBody>
      </p:sp>
      <p:sp>
        <p:nvSpPr>
          <p:cNvPr id="13" name="Text Placeholder 12"/>
          <p:cNvSpPr>
            <a:spLocks noGrp="1"/>
          </p:cNvSpPr>
          <p:nvPr>
            <p:ph type="body" sz="quarter" idx="13"/>
          </p:nvPr>
        </p:nvSpPr>
        <p:spPr/>
        <p:txBody>
          <a:bodyPr/>
          <a:lstStyle/>
          <a:p>
            <a:endParaRPr lang="en-GB"/>
          </a:p>
        </p:txBody>
      </p:sp>
      <p:sp>
        <p:nvSpPr>
          <p:cNvPr id="4" name="Slide Number Placeholder 3"/>
          <p:cNvSpPr>
            <a:spLocks noGrp="1"/>
          </p:cNvSpPr>
          <p:nvPr>
            <p:ph type="sldNum" sz="quarter" idx="4"/>
          </p:nvPr>
        </p:nvSpPr>
        <p:spPr/>
        <p:txBody>
          <a:bodyPr/>
          <a:lstStyle/>
          <a:p>
            <a:fld id="{2083E393-C0BF-4ED8-8545-7E4C90AFF831}" type="slidenum">
              <a:rPr lang="en-US" smtClean="0"/>
              <a:pPr/>
              <a:t>7</a:t>
            </a:fld>
            <a:endParaRPr lang="en-US"/>
          </a:p>
        </p:txBody>
      </p:sp>
      <p:sp>
        <p:nvSpPr>
          <p:cNvPr id="3" name="Footer Placeholder 2"/>
          <p:cNvSpPr>
            <a:spLocks noGrp="1"/>
          </p:cNvSpPr>
          <p:nvPr>
            <p:ph type="ftr" sz="quarter" idx="3"/>
          </p:nvPr>
        </p:nvSpPr>
        <p:spPr/>
        <p:txBody>
          <a:bodyPr/>
          <a:lstStyle/>
          <a:p>
            <a:r>
              <a:rPr lang="en-US"/>
              <a:t>© 2018 Willis Towers Watson. All rights reserved. Proprietary and Confidential. For Willis Towers Watson and Willis Towers Watson client use only.</a:t>
            </a:r>
          </a:p>
        </p:txBody>
      </p:sp>
      <p:sp>
        <p:nvSpPr>
          <p:cNvPr id="9" name="Content Placeholder 8"/>
          <p:cNvSpPr>
            <a:spLocks noGrp="1"/>
          </p:cNvSpPr>
          <p:nvPr>
            <p:ph idx="14"/>
          </p:nvPr>
        </p:nvSpPr>
        <p:spPr>
          <a:xfrm>
            <a:off x="457199" y="3587290"/>
            <a:ext cx="8229600" cy="2784290"/>
          </a:xfrm>
        </p:spPr>
        <p:txBody>
          <a:bodyPr/>
          <a:lstStyle/>
          <a:p>
            <a:pPr>
              <a:spcAft>
                <a:spcPts val="1200"/>
              </a:spcAft>
            </a:pPr>
            <a:r>
              <a:rPr lang="en-US" sz="1400" b="0" i="1" dirty="0"/>
              <a:t>‘Google's founding philosophy is that we don't know why this page is better than that one: If the statistics of incoming links say it is, that's good enough. [There is] no … causal analysis.’</a:t>
            </a:r>
          </a:p>
          <a:p>
            <a:pPr fontAlgn="base">
              <a:spcAft>
                <a:spcPts val="1200"/>
              </a:spcAft>
            </a:pPr>
            <a:r>
              <a:rPr lang="en-US" sz="1400" b="0" i="1" dirty="0"/>
              <a:t>‘Forget taxonomy, ontology, and psychology. Who knows why people do what they do?  The point is they do it, and we can track and measure it with unprecedented fidelity.  With enough data, the numbers speak for themselves.’</a:t>
            </a:r>
          </a:p>
          <a:p>
            <a:pPr fontAlgn="base">
              <a:spcAft>
                <a:spcPts val="1200"/>
              </a:spcAft>
            </a:pPr>
            <a:r>
              <a:rPr lang="en-US" sz="1400" b="0" i="1" dirty="0"/>
              <a:t>‘Petabytes allow us to say: "Correlation is enough.”  We can stop looking for models. … </a:t>
            </a:r>
            <a:br>
              <a:rPr lang="en-US" sz="1400" b="0" i="1" dirty="0"/>
            </a:br>
            <a:r>
              <a:rPr lang="en-US" sz="1400" b="0" i="1" dirty="0"/>
              <a:t>We can throw the numbers into the biggest computing clusters the world has ever seen and let statistical algorithms find patterns where science cannot.’</a:t>
            </a:r>
          </a:p>
          <a:p>
            <a:r>
              <a:rPr lang="en-GB" sz="1400" b="0" i="1" dirty="0"/>
              <a:t>						C</a:t>
            </a:r>
            <a:r>
              <a:rPr lang="en-US" sz="1400" b="0" i="1" dirty="0" err="1"/>
              <a:t>hris</a:t>
            </a:r>
            <a:r>
              <a:rPr lang="en-US" sz="1400" b="0" i="1" dirty="0"/>
              <a:t> Anderson, Wired 2008</a:t>
            </a:r>
          </a:p>
          <a:p>
            <a:endParaRPr lang="en-GB" sz="1400" b="0" i="1" dirty="0"/>
          </a:p>
        </p:txBody>
      </p:sp>
      <p:sp>
        <p:nvSpPr>
          <p:cNvPr id="5"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pic>
        <p:nvPicPr>
          <p:cNvPr id="2" name="Picture 1">
            <a:extLst>
              <a:ext uri="{FF2B5EF4-FFF2-40B4-BE49-F238E27FC236}">
                <a16:creationId xmlns:a16="http://schemas.microsoft.com/office/drawing/2014/main" xmlns="" id="{E93BC6B5-25CD-4420-A5EC-320A87B27E36}"/>
              </a:ext>
            </a:extLst>
          </p:cNvPr>
          <p:cNvPicPr>
            <a:picLocks noChangeAspect="1"/>
          </p:cNvPicPr>
          <p:nvPr/>
        </p:nvPicPr>
        <p:blipFill>
          <a:blip r:embed="rId3"/>
          <a:stretch>
            <a:fillRect/>
          </a:stretch>
        </p:blipFill>
        <p:spPr>
          <a:xfrm>
            <a:off x="1556390" y="1191673"/>
            <a:ext cx="5810250" cy="2085975"/>
          </a:xfrm>
          <a:prstGeom prst="rect">
            <a:avLst/>
          </a:prstGeom>
        </p:spPr>
      </p:pic>
    </p:spTree>
    <p:custDataLst>
      <p:tags r:id="rId1"/>
    </p:custDataLst>
    <p:extLst>
      <p:ext uri="{BB962C8B-B14F-4D97-AF65-F5344CB8AC3E}">
        <p14:creationId xmlns:p14="http://schemas.microsoft.com/office/powerpoint/2010/main" val="55846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a:t>Direction of travel (2)</a:t>
            </a:r>
            <a:endParaRPr lang="en-US" dirty="0"/>
          </a:p>
        </p:txBody>
      </p:sp>
      <p:sp>
        <p:nvSpPr>
          <p:cNvPr id="5" name="Text Placeholder 4"/>
          <p:cNvSpPr>
            <a:spLocks noGrp="1"/>
          </p:cNvSpPr>
          <p:nvPr>
            <p:ph type="body" sz="quarter" idx="13"/>
          </p:nvPr>
        </p:nvSpPr>
        <p:spPr/>
        <p:txBody>
          <a:bodyPr/>
          <a:lstStyle/>
          <a:p>
            <a:endParaRPr lang="en-GB"/>
          </a:p>
        </p:txBody>
      </p:sp>
      <p:sp>
        <p:nvSpPr>
          <p:cNvPr id="4" name="Slide Number Placeholder 3"/>
          <p:cNvSpPr>
            <a:spLocks noGrp="1"/>
          </p:cNvSpPr>
          <p:nvPr>
            <p:ph type="sldNum" sz="quarter" idx="4"/>
          </p:nvPr>
        </p:nvSpPr>
        <p:spPr/>
        <p:txBody>
          <a:bodyPr/>
          <a:lstStyle/>
          <a:p>
            <a:fld id="{2083E393-C0BF-4ED8-8545-7E4C90AFF831}" type="slidenum">
              <a:rPr lang="en-US" smtClean="0"/>
              <a:pPr/>
              <a:t>8</a:t>
            </a:fld>
            <a:endParaRPr lang="en-US"/>
          </a:p>
        </p:txBody>
      </p:sp>
      <p:sp>
        <p:nvSpPr>
          <p:cNvPr id="3" name="Footer Placeholder 2"/>
          <p:cNvSpPr>
            <a:spLocks noGrp="1"/>
          </p:cNvSpPr>
          <p:nvPr>
            <p:ph type="ftr" sz="quarter" idx="3"/>
          </p:nvPr>
        </p:nvSpPr>
        <p:spPr/>
        <p:txBody>
          <a:bodyPr/>
          <a:lstStyle/>
          <a:p>
            <a:r>
              <a:rPr lang="en-US"/>
              <a:t>© 2018 Willis Towers Watson. All rights reserved. Proprietary and Confidential. For Willis Towers Watson and Willis Towers Watson client use only.</a:t>
            </a:r>
          </a:p>
        </p:txBody>
      </p:sp>
      <p:sp>
        <p:nvSpPr>
          <p:cNvPr id="16" name="Content Placeholder 15"/>
          <p:cNvSpPr>
            <a:spLocks noGrp="1"/>
          </p:cNvSpPr>
          <p:nvPr>
            <p:ph idx="14"/>
          </p:nvPr>
        </p:nvSpPr>
        <p:spPr/>
        <p:txBody>
          <a:bodyPr/>
          <a:lstStyle/>
          <a:p>
            <a:pPr lvl="2"/>
            <a:r>
              <a:rPr lang="en-US" dirty="0"/>
              <a:t>Given some observed effects and a large number of possibly explanatory factors, we look for those that might be material under various plausible model structures</a:t>
            </a:r>
          </a:p>
          <a:p>
            <a:pPr lvl="2"/>
            <a:r>
              <a:rPr lang="en-US" dirty="0"/>
              <a:t>The ‘effect’ may be quite broad – </a:t>
            </a:r>
            <a:r>
              <a:rPr lang="en-US" dirty="0" err="1"/>
              <a:t>eg</a:t>
            </a:r>
            <a:r>
              <a:rPr lang="en-US" dirty="0"/>
              <a:t> rather than binary outcome (buys or does not buy a new policy), could relate to character recognition </a:t>
            </a:r>
          </a:p>
          <a:p>
            <a:pPr lvl="2"/>
            <a:r>
              <a:rPr lang="en-GB" dirty="0"/>
              <a:t>T</a:t>
            </a:r>
            <a:r>
              <a:rPr lang="en-US" dirty="0"/>
              <a:t>his is the opposite of causative reasoning – we are simply finding associations (correlations)</a:t>
            </a:r>
            <a:endParaRPr lang="en-US" i="1" dirty="0"/>
          </a:p>
        </p:txBody>
      </p:sp>
      <p:sp>
        <p:nvSpPr>
          <p:cNvPr id="8"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sp>
        <p:nvSpPr>
          <p:cNvPr id="10" name="Rectangle 9">
            <a:extLst>
              <a:ext uri="{FF2B5EF4-FFF2-40B4-BE49-F238E27FC236}">
                <a16:creationId xmlns:a16="http://schemas.microsoft.com/office/drawing/2014/main" xmlns="" id="{CB8FC126-1FD1-4B0A-A2DD-B063758EF68D}"/>
              </a:ext>
            </a:extLst>
          </p:cNvPr>
          <p:cNvSpPr/>
          <p:nvPr/>
        </p:nvSpPr>
        <p:spPr>
          <a:xfrm>
            <a:off x="1541384" y="2225759"/>
            <a:ext cx="2027207" cy="14607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Factor </a:t>
            </a:r>
            <a:r>
              <a:rPr lang="pt-BR" sz="2000" b="1" i="1" dirty="0"/>
              <a:t>1</a:t>
            </a:r>
          </a:p>
          <a:p>
            <a:pPr algn="ctr"/>
            <a:r>
              <a:rPr lang="pt-BR" sz="2000" b="1" dirty="0"/>
              <a:t>Factor </a:t>
            </a:r>
            <a:r>
              <a:rPr lang="pt-BR" sz="2000" b="1" i="1" dirty="0"/>
              <a:t>2</a:t>
            </a:r>
          </a:p>
          <a:p>
            <a:pPr algn="ctr"/>
            <a:r>
              <a:rPr lang="pt-BR" sz="2000" b="1" dirty="0"/>
              <a:t>… </a:t>
            </a:r>
          </a:p>
          <a:p>
            <a:pPr algn="ctr"/>
            <a:r>
              <a:rPr lang="pt-BR" sz="2000" b="1" dirty="0"/>
              <a:t>Factor </a:t>
            </a:r>
            <a:r>
              <a:rPr lang="pt-BR" sz="2000" b="1" i="1" dirty="0"/>
              <a:t>i</a:t>
            </a:r>
          </a:p>
        </p:txBody>
      </p:sp>
      <p:sp>
        <p:nvSpPr>
          <p:cNvPr id="11" name="Rectangle 10">
            <a:extLst>
              <a:ext uri="{FF2B5EF4-FFF2-40B4-BE49-F238E27FC236}">
                <a16:creationId xmlns:a16="http://schemas.microsoft.com/office/drawing/2014/main" xmlns="" id="{61503035-AAF3-45F8-84C9-667D37FC4B1F}"/>
              </a:ext>
            </a:extLst>
          </p:cNvPr>
          <p:cNvSpPr/>
          <p:nvPr/>
        </p:nvSpPr>
        <p:spPr>
          <a:xfrm>
            <a:off x="5584718" y="2225759"/>
            <a:ext cx="2027207" cy="14607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Effect</a:t>
            </a:r>
          </a:p>
        </p:txBody>
      </p:sp>
      <p:sp>
        <p:nvSpPr>
          <p:cNvPr id="12" name="Arrow: Right 11">
            <a:extLst>
              <a:ext uri="{FF2B5EF4-FFF2-40B4-BE49-F238E27FC236}">
                <a16:creationId xmlns:a16="http://schemas.microsoft.com/office/drawing/2014/main" xmlns="" id="{47874DFF-3DA6-472F-B392-09090CA06FFD}"/>
              </a:ext>
            </a:extLst>
          </p:cNvPr>
          <p:cNvSpPr/>
          <p:nvPr/>
        </p:nvSpPr>
        <p:spPr>
          <a:xfrm rot="10800000">
            <a:off x="3935320" y="2599274"/>
            <a:ext cx="1282670" cy="70943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40460DF-D2C3-4559-9DA6-3C1CCA433BEC}"/>
              </a:ext>
            </a:extLst>
          </p:cNvPr>
          <p:cNvSpPr/>
          <p:nvPr/>
        </p:nvSpPr>
        <p:spPr>
          <a:xfrm>
            <a:off x="1541384" y="1512302"/>
            <a:ext cx="6070542" cy="492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‘Big data’ analytics</a:t>
            </a:r>
          </a:p>
        </p:txBody>
      </p:sp>
    </p:spTree>
    <p:custDataLst>
      <p:tags r:id="rId1"/>
    </p:custDataLst>
    <p:extLst>
      <p:ext uri="{BB962C8B-B14F-4D97-AF65-F5344CB8AC3E}">
        <p14:creationId xmlns:p14="http://schemas.microsoft.com/office/powerpoint/2010/main" val="34995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a:t>Understanding reality</a:t>
            </a:r>
            <a:endParaRPr lang="en-US" dirty="0"/>
          </a:p>
        </p:txBody>
      </p:sp>
      <p:sp>
        <p:nvSpPr>
          <p:cNvPr id="11" name="Text Placeholder 10"/>
          <p:cNvSpPr>
            <a:spLocks noGrp="1"/>
          </p:cNvSpPr>
          <p:nvPr>
            <p:ph type="body" sz="quarter" idx="13"/>
          </p:nvPr>
        </p:nvSpPr>
        <p:spPr/>
        <p:txBody>
          <a:bodyPr/>
          <a:lstStyle/>
          <a:p>
            <a:endParaRPr lang="en-GB"/>
          </a:p>
        </p:txBody>
      </p:sp>
      <p:sp>
        <p:nvSpPr>
          <p:cNvPr id="9" name="Content Placeholder 8"/>
          <p:cNvSpPr>
            <a:spLocks noGrp="1"/>
          </p:cNvSpPr>
          <p:nvPr>
            <p:ph idx="1"/>
          </p:nvPr>
        </p:nvSpPr>
        <p:spPr/>
        <p:txBody>
          <a:bodyPr/>
          <a:lstStyle/>
          <a:p>
            <a:pPr marL="0" lvl="2" indent="0">
              <a:buNone/>
            </a:pPr>
            <a:r>
              <a:rPr lang="en-GB" sz="1800" b="1" i="1" dirty="0"/>
              <a:t>‘I would rather discover one causal law than gain the kingdom of Persia’  Democritus</a:t>
            </a:r>
          </a:p>
          <a:p>
            <a:pPr lvl="2"/>
            <a:r>
              <a:rPr lang="en-GB" dirty="0"/>
              <a:t>Can big data solve the fundamental problem of causal inference?</a:t>
            </a:r>
          </a:p>
          <a:p>
            <a:pPr lvl="3"/>
            <a:r>
              <a:rPr lang="en-GB" i="1" dirty="0"/>
              <a:t>‘Big data can enhance and deepen our ability to explore and develop scientific explanations’</a:t>
            </a:r>
          </a:p>
          <a:p>
            <a:pPr lvl="3"/>
            <a:r>
              <a:rPr lang="en-GB" i="1" dirty="0"/>
              <a:t>‘The availability of big data per se does not constitute a structural breakthrough in our ability to make causal inferences’</a:t>
            </a:r>
          </a:p>
          <a:p>
            <a:pPr lvl="3"/>
            <a:r>
              <a:rPr lang="en-GB" i="1" dirty="0"/>
              <a:t>‘The need for critical thinking will be stronger the more we become inundated with ever-larger amounts of new information’</a:t>
            </a:r>
          </a:p>
          <a:p>
            <a:pPr lvl="3"/>
            <a:r>
              <a:rPr lang="en-GB" i="1" dirty="0"/>
              <a:t>(Rocio </a:t>
            </a:r>
            <a:r>
              <a:rPr lang="en-GB" i="1" dirty="0" err="1"/>
              <a:t>Titiunik</a:t>
            </a:r>
            <a:r>
              <a:rPr lang="en-GB" i="1" dirty="0"/>
              <a:t>)</a:t>
            </a:r>
          </a:p>
          <a:p>
            <a:pPr lvl="2"/>
            <a:r>
              <a:rPr lang="en-GB" dirty="0"/>
              <a:t>‘Causal inference and data science’ – Jennifer Hill</a:t>
            </a:r>
          </a:p>
          <a:p>
            <a:pPr lvl="2"/>
            <a:r>
              <a:rPr lang="en-GB" i="1" dirty="0"/>
              <a:t>‘Data science needs causal inference to prevent data scientists from saying silly things and making recommendations that could be problematic’</a:t>
            </a:r>
          </a:p>
          <a:p>
            <a:pPr lvl="2"/>
            <a:r>
              <a:rPr lang="en-US" i="1" dirty="0"/>
              <a:t>‘Big data … can actually exacerbate the problem. If we have a poor design/use inappropriate methods/don’t think hard about the assumptions, more data will simply make us more confident about our incorrect inference.’</a:t>
            </a:r>
            <a:endParaRPr lang="en-GB" i="1" dirty="0"/>
          </a:p>
          <a:p>
            <a:pPr lvl="2"/>
            <a:r>
              <a:rPr lang="en-GB" dirty="0"/>
              <a:t>There are ways to combine the two camps – </a:t>
            </a:r>
            <a:r>
              <a:rPr lang="en-GB" dirty="0" err="1"/>
              <a:t>ie</a:t>
            </a:r>
            <a:r>
              <a:rPr lang="en-GB" dirty="0"/>
              <a:t> to conduct ‘big data’ analyses in ways that involve causal inference</a:t>
            </a:r>
          </a:p>
          <a:p>
            <a:pPr lvl="2"/>
            <a:endParaRPr lang="en-GB" dirty="0"/>
          </a:p>
          <a:p>
            <a:pPr lvl="2"/>
            <a:endParaRPr lang="en-GB" dirty="0"/>
          </a:p>
          <a:p>
            <a:endParaRPr lang="en-US" dirty="0"/>
          </a:p>
          <a:p>
            <a:endParaRPr lang="en-GB" dirty="0"/>
          </a:p>
        </p:txBody>
      </p:sp>
      <p:sp>
        <p:nvSpPr>
          <p:cNvPr id="4" name="Slide Number Placeholder 3"/>
          <p:cNvSpPr>
            <a:spLocks noGrp="1"/>
          </p:cNvSpPr>
          <p:nvPr>
            <p:ph type="sldNum" sz="quarter" idx="4"/>
          </p:nvPr>
        </p:nvSpPr>
        <p:spPr/>
        <p:txBody>
          <a:bodyPr/>
          <a:lstStyle/>
          <a:p>
            <a:fld id="{2083E393-C0BF-4ED8-8545-7E4C90AFF831}" type="slidenum">
              <a:rPr lang="en-US" smtClean="0"/>
              <a:pPr/>
              <a:t>9</a:t>
            </a:fld>
            <a:endParaRPr lang="en-US"/>
          </a:p>
        </p:txBody>
      </p:sp>
      <p:sp>
        <p:nvSpPr>
          <p:cNvPr id="3" name="Footer Placeholder 2"/>
          <p:cNvSpPr>
            <a:spLocks noGrp="1"/>
          </p:cNvSpPr>
          <p:nvPr>
            <p:ph type="ftr" sz="quarter" idx="3"/>
          </p:nvPr>
        </p:nvSpPr>
        <p:spPr/>
        <p:txBody>
          <a:bodyPr/>
          <a:lstStyle/>
          <a:p>
            <a:r>
              <a:rPr lang="en-US"/>
              <a:t>© 2018 Willis Towers Watson. All rights reserved. Proprietary and Confidential. For Willis Towers Watson and Willis Towers Watson client use only.</a:t>
            </a:r>
            <a:endParaRPr lang="en-US" dirty="0"/>
          </a:p>
        </p:txBody>
      </p:sp>
      <p:sp>
        <p:nvSpPr>
          <p:cNvPr id="8"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spTree>
    <p:custDataLst>
      <p:tags r:id="rId1"/>
    </p:custDataLst>
    <p:extLst>
      <p:ext uri="{BB962C8B-B14F-4D97-AF65-F5344CB8AC3E}">
        <p14:creationId xmlns:p14="http://schemas.microsoft.com/office/powerpoint/2010/main" val="36810236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ags/tag10.xml><?xml version="1.0" encoding="utf-8"?>
<p:tagLst xmlns:a="http://schemas.openxmlformats.org/drawingml/2006/main" xmlns:r="http://schemas.openxmlformats.org/officeDocument/2006/relationships" xmlns:p="http://schemas.openxmlformats.org/presentationml/2006/main">
  <p:tag name="WT_DIALOGNAME" val="One-Column Slide"/>
  <p:tag name="WT_SHORTNAME" val="BASIC"/>
  <p:tag name="WT_ASSOCIATEDSLIDES" val=""/>
  <p:tag name="WT_INNEWPRESENTATION" val="NO"/>
  <p:tag name="WT_ONINSERTSLIDEDLG" val="YES"/>
</p:tagLst>
</file>

<file path=ppt/tags/tag11.xml><?xml version="1.0" encoding="utf-8"?>
<p:tagLst xmlns:a="http://schemas.openxmlformats.org/drawingml/2006/main" xmlns:r="http://schemas.openxmlformats.org/officeDocument/2006/relationships" xmlns:p="http://schemas.openxmlformats.org/presentationml/2006/main">
  <p:tag name="WT_DELETETEXT" val="YES"/>
</p:tagLst>
</file>

<file path=ppt/tags/tag12.xml><?xml version="1.0" encoding="utf-8"?>
<p:tagLst xmlns:a="http://schemas.openxmlformats.org/drawingml/2006/main" xmlns:r="http://schemas.openxmlformats.org/officeDocument/2006/relationships" xmlns:p="http://schemas.openxmlformats.org/presentationml/2006/main">
  <p:tag name="WT_DIALOGNAME" val=""/>
  <p:tag name="WT_SHORTNAME" val=""/>
  <p:tag name="WT_ASSOCIATEDSLIDES" val=""/>
  <p:tag name="WT_INNEWPRESENTATION" val="YES"/>
  <p:tag name="WT_ONINSERTSLIDEDLG" val="NO"/>
</p:tagLst>
</file>

<file path=ppt/tags/tag13.xml><?xml version="1.0" encoding="utf-8"?>
<p:tagLst xmlns:a="http://schemas.openxmlformats.org/drawingml/2006/main" xmlns:r="http://schemas.openxmlformats.org/officeDocument/2006/relationships" xmlns:p="http://schemas.openxmlformats.org/presentationml/2006/main">
  <p:tag name="WT_DELETETEXT" val="YES"/>
</p:tagLst>
</file>

<file path=ppt/tags/tag14.xml><?xml version="1.0" encoding="utf-8"?>
<p:tagLst xmlns:a="http://schemas.openxmlformats.org/drawingml/2006/main" xmlns:r="http://schemas.openxmlformats.org/officeDocument/2006/relationships" xmlns:p="http://schemas.openxmlformats.org/presentationml/2006/main">
  <p:tag name="WT_DIALOGNAME" val="One-Column Slide"/>
  <p:tag name="WT_SHORTNAME" val="BASIC"/>
  <p:tag name="WT_ASSOCIATEDSLIDES" val=""/>
  <p:tag name="WT_INNEWPRESENTATION" val="NO"/>
  <p:tag name="WT_ONINSERTSLIDEDLG" val="YES"/>
</p:tagLst>
</file>

<file path=ppt/tags/tag15.xml><?xml version="1.0" encoding="utf-8"?>
<p:tagLst xmlns:a="http://schemas.openxmlformats.org/drawingml/2006/main" xmlns:r="http://schemas.openxmlformats.org/officeDocument/2006/relationships" xmlns:p="http://schemas.openxmlformats.org/presentationml/2006/main">
  <p:tag name="WT_DELETETEXT" val="YES"/>
</p:tagLst>
</file>

<file path=ppt/tags/tag16.xml><?xml version="1.0" encoding="utf-8"?>
<p:tagLst xmlns:a="http://schemas.openxmlformats.org/drawingml/2006/main" xmlns:r="http://schemas.openxmlformats.org/officeDocument/2006/relationships" xmlns:p="http://schemas.openxmlformats.org/presentationml/2006/main">
  <p:tag name="WT_DELETETEXT" val="YES"/>
</p:tagLst>
</file>

<file path=ppt/tags/tag17.xml><?xml version="1.0" encoding="utf-8"?>
<p:tagLst xmlns:a="http://schemas.openxmlformats.org/drawingml/2006/main" xmlns:r="http://schemas.openxmlformats.org/officeDocument/2006/relationships" xmlns:p="http://schemas.openxmlformats.org/presentationml/2006/main">
  <p:tag name="WT_DELETETEXT" val="YES"/>
</p:tagLst>
</file>

<file path=ppt/tags/tag18.xml><?xml version="1.0" encoding="utf-8"?>
<p:tagLst xmlns:a="http://schemas.openxmlformats.org/drawingml/2006/main" xmlns:r="http://schemas.openxmlformats.org/officeDocument/2006/relationships" xmlns:p="http://schemas.openxmlformats.org/presentationml/2006/main">
  <p:tag name="WT_DIALOGNAME" val="Blank"/>
  <p:tag name="WT_SHORTNAME" val="BASIC"/>
  <p:tag name="WT_ASSOCIATEDSLIDES" val=""/>
  <p:tag name="WT_INNEWPRESENTATION" val="NO"/>
  <p:tag name="WT_ONINSERTSLIDEDLG" val="YES"/>
</p:tagLst>
</file>

<file path=ppt/tags/tag19.xml><?xml version="1.0" encoding="utf-8"?>
<p:tagLst xmlns:a="http://schemas.openxmlformats.org/drawingml/2006/main" xmlns:r="http://schemas.openxmlformats.org/officeDocument/2006/relationships" xmlns:p="http://schemas.openxmlformats.org/presentationml/2006/main">
  <p:tag name="WT_DIALOGNAME" val=""/>
  <p:tag name="WT_SHORTNAME" val=""/>
  <p:tag name="WT_ASSOCIATEDSLIDES" val=""/>
  <p:tag name="WT_INNEWPRESENTATION" val="YES"/>
  <p:tag name="WT_ONINSERTSLIDEDLG" val="NO"/>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20.xml><?xml version="1.0" encoding="utf-8"?>
<p:tagLst xmlns:a="http://schemas.openxmlformats.org/drawingml/2006/main" xmlns:r="http://schemas.openxmlformats.org/officeDocument/2006/relationships" xmlns:p="http://schemas.openxmlformats.org/presentationml/2006/main">
  <p:tag name="WT_DELETETEXT" val="YES"/>
</p:tagLst>
</file>

<file path=ppt/tags/tag21.xml><?xml version="1.0" encoding="utf-8"?>
<p:tagLst xmlns:a="http://schemas.openxmlformats.org/drawingml/2006/main" xmlns:r="http://schemas.openxmlformats.org/officeDocument/2006/relationships" xmlns:p="http://schemas.openxmlformats.org/presentationml/2006/main">
  <p:tag name="WT_DIALOGNAME" val="One-Column Slide"/>
  <p:tag name="WT_SHORTNAME" val="BASIC"/>
  <p:tag name="WT_ASSOCIATEDSLIDES" val=""/>
  <p:tag name="WT_INNEWPRESENTATION" val="NO"/>
  <p:tag name="WT_ONINSERTSLIDEDLG" val="YES"/>
</p:tagLst>
</file>

<file path=ppt/tags/tag22.xml><?xml version="1.0" encoding="utf-8"?>
<p:tagLst xmlns:a="http://schemas.openxmlformats.org/drawingml/2006/main" xmlns:r="http://schemas.openxmlformats.org/officeDocument/2006/relationships" xmlns:p="http://schemas.openxmlformats.org/presentationml/2006/main">
  <p:tag name="WT_DELETETEXT" val="YES"/>
</p:tagLst>
</file>

<file path=ppt/tags/tag23.xml><?xml version="1.0" encoding="utf-8"?>
<p:tagLst xmlns:a="http://schemas.openxmlformats.org/drawingml/2006/main" xmlns:r="http://schemas.openxmlformats.org/officeDocument/2006/relationships" xmlns:p="http://schemas.openxmlformats.org/presentationml/2006/main">
  <p:tag name="WT_DIALOGNAME" val="One-Column Slide"/>
  <p:tag name="WT_SHORTNAME" val="BASIC"/>
  <p:tag name="WT_ASSOCIATEDSLIDES" val=""/>
  <p:tag name="WT_INNEWPRESENTATION" val="NO"/>
  <p:tag name="WT_ONINSERTSLIDEDLG" val="YES"/>
</p:tagLst>
</file>

<file path=ppt/tags/tag24.xml><?xml version="1.0" encoding="utf-8"?>
<p:tagLst xmlns:a="http://schemas.openxmlformats.org/drawingml/2006/main" xmlns:r="http://schemas.openxmlformats.org/officeDocument/2006/relationships" xmlns:p="http://schemas.openxmlformats.org/presentationml/2006/main">
  <p:tag name="WT_DELETETEXT" val="YES"/>
</p:tagLst>
</file>

<file path=ppt/tags/tag25.xml><?xml version="1.0" encoding="utf-8"?>
<p:tagLst xmlns:a="http://schemas.openxmlformats.org/drawingml/2006/main" xmlns:r="http://schemas.openxmlformats.org/officeDocument/2006/relationships" xmlns:p="http://schemas.openxmlformats.org/presentationml/2006/main">
  <p:tag name="WT_SHAPETYPE" val="TABLES"/>
</p:tagLst>
</file>

<file path=ppt/tags/tag26.xml><?xml version="1.0" encoding="utf-8"?>
<p:tagLst xmlns:a="http://schemas.openxmlformats.org/drawingml/2006/main" xmlns:r="http://schemas.openxmlformats.org/officeDocument/2006/relationships" xmlns:p="http://schemas.openxmlformats.org/presentationml/2006/main">
  <p:tag name="WT_DIALOGNAME" val="Title only"/>
  <p:tag name="WT_SHORTNAME" val="BASIC"/>
  <p:tag name="WT_ASSOCIATEDSLIDES" val=""/>
  <p:tag name="WT_INNEWPRESENTATION" val="NO"/>
  <p:tag name="WT_ONINSERTSLIDEDLG" val="YES"/>
</p:tagLst>
</file>

<file path=ppt/tags/tag27.xml><?xml version="1.0" encoding="utf-8"?>
<p:tagLst xmlns:a="http://schemas.openxmlformats.org/drawingml/2006/main" xmlns:r="http://schemas.openxmlformats.org/officeDocument/2006/relationships" xmlns:p="http://schemas.openxmlformats.org/presentationml/2006/main">
  <p:tag name="WT_DELETETEXT" val="YES"/>
</p:tagLst>
</file>

<file path=ppt/tags/tag28.xml><?xml version="1.0" encoding="utf-8"?>
<p:tagLst xmlns:a="http://schemas.openxmlformats.org/drawingml/2006/main" xmlns:r="http://schemas.openxmlformats.org/officeDocument/2006/relationships" xmlns:p="http://schemas.openxmlformats.org/presentationml/2006/main">
  <p:tag name="WT_DIALOGNAME" val=""/>
  <p:tag name="WT_SHORTNAME" val=""/>
  <p:tag name="WT_ASSOCIATEDSLIDES" val=""/>
  <p:tag name="WT_INNEWPRESENTATION" val="YES"/>
  <p:tag name="WT_ONINSERTSLIDEDLG" val="NO"/>
</p:tagLst>
</file>

<file path=ppt/tags/tag29.xml><?xml version="1.0" encoding="utf-8"?>
<p:tagLst xmlns:a="http://schemas.openxmlformats.org/drawingml/2006/main" xmlns:r="http://schemas.openxmlformats.org/officeDocument/2006/relationships" xmlns:p="http://schemas.openxmlformats.org/presentationml/2006/main">
  <p:tag name="WT_DELETETEXT" val="YES"/>
</p:tagLst>
</file>

<file path=ppt/tags/tag3.xml><?xml version="1.0" encoding="utf-8"?>
<p:tagLst xmlns:a="http://schemas.openxmlformats.org/drawingml/2006/main" xmlns:r="http://schemas.openxmlformats.org/officeDocument/2006/relationships" xmlns:p="http://schemas.openxmlformats.org/presentationml/2006/main">
  <p:tag name="WT_DIALOGNAME" val="Title Image Slide"/>
  <p:tag name="WT_SHORTNAME" val="BASIC"/>
  <p:tag name="WT_ASSOCIATEDSLIDES" val=""/>
  <p:tag name="WT_INNEWPRESENTATION" val="YES"/>
  <p:tag name="WT_ONINSERTSLIDEDLG" val="YES"/>
</p:tagLst>
</file>

<file path=ppt/tags/tag30.xml><?xml version="1.0" encoding="utf-8"?>
<p:tagLst xmlns:a="http://schemas.openxmlformats.org/drawingml/2006/main" xmlns:r="http://schemas.openxmlformats.org/officeDocument/2006/relationships" xmlns:p="http://schemas.openxmlformats.org/presentationml/2006/main">
  <p:tag name="WT_DELETETEXT" val="NO"/>
</p:tagLst>
</file>

<file path=ppt/tags/tag31.xml><?xml version="1.0" encoding="utf-8"?>
<p:tagLst xmlns:a="http://schemas.openxmlformats.org/drawingml/2006/main" xmlns:r="http://schemas.openxmlformats.org/officeDocument/2006/relationships" xmlns:p="http://schemas.openxmlformats.org/presentationml/2006/main">
  <p:tag name="WT_DIALOGNAME" val=""/>
  <p:tag name="WT_SHORTNAME" val=""/>
  <p:tag name="WT_ASSOCIATEDSLIDES" val=""/>
  <p:tag name="WT_INNEWPRESENTATION" val="YES"/>
  <p:tag name="WT_ONINSERTSLIDEDLG" val="NO"/>
</p:tagLst>
</file>

<file path=ppt/tags/tag32.xml><?xml version="1.0" encoding="utf-8"?>
<p:tagLst xmlns:a="http://schemas.openxmlformats.org/drawingml/2006/main" xmlns:r="http://schemas.openxmlformats.org/officeDocument/2006/relationships" xmlns:p="http://schemas.openxmlformats.org/presentationml/2006/main">
  <p:tag name="WT_DELETETEXT" val="YES"/>
</p:tagLst>
</file>

<file path=ppt/tags/tag33.xml><?xml version="1.0" encoding="utf-8"?>
<p:tagLst xmlns:a="http://schemas.openxmlformats.org/drawingml/2006/main" xmlns:r="http://schemas.openxmlformats.org/officeDocument/2006/relationships" xmlns:p="http://schemas.openxmlformats.org/presentationml/2006/main">
  <p:tag name="WT_DIALOGNAME" val=""/>
  <p:tag name="WT_SHORTNAME" val=""/>
  <p:tag name="WT_ASSOCIATEDSLIDES" val=""/>
  <p:tag name="WT_INNEWPRESENTATION" val="YES"/>
  <p:tag name="WT_ONINSERTSLIDEDLG" val="NO"/>
</p:tagLst>
</file>

<file path=ppt/tags/tag34.xml><?xml version="1.0" encoding="utf-8"?>
<p:tagLst xmlns:a="http://schemas.openxmlformats.org/drawingml/2006/main" xmlns:r="http://schemas.openxmlformats.org/officeDocument/2006/relationships" xmlns:p="http://schemas.openxmlformats.org/presentationml/2006/main">
  <p:tag name="WT_DELETETEXT" val="YES"/>
</p:tagLst>
</file>

<file path=ppt/tags/tag35.xml><?xml version="1.0" encoding="utf-8"?>
<p:tagLst xmlns:a="http://schemas.openxmlformats.org/drawingml/2006/main" xmlns:r="http://schemas.openxmlformats.org/officeDocument/2006/relationships" xmlns:p="http://schemas.openxmlformats.org/presentationml/2006/main">
  <p:tag name="WT_DELETETEXT" val="YES"/>
</p:tagLst>
</file>

<file path=ppt/tags/tag36.xml><?xml version="1.0" encoding="utf-8"?>
<p:tagLst xmlns:a="http://schemas.openxmlformats.org/drawingml/2006/main" xmlns:r="http://schemas.openxmlformats.org/officeDocument/2006/relationships" xmlns:p="http://schemas.openxmlformats.org/presentationml/2006/main">
  <p:tag name="WT_DELETETEXT" val="NO"/>
</p:tagLst>
</file>

<file path=ppt/tags/tag37.xml><?xml version="1.0" encoding="utf-8"?>
<p:tagLst xmlns:a="http://schemas.openxmlformats.org/drawingml/2006/main" xmlns:r="http://schemas.openxmlformats.org/officeDocument/2006/relationships" xmlns:p="http://schemas.openxmlformats.org/presentationml/2006/main">
  <p:tag name="WT_DIALOGNAME" val=""/>
  <p:tag name="WT_SHORTNAME" val=""/>
  <p:tag name="WT_ASSOCIATEDSLIDES" val=""/>
  <p:tag name="WT_INNEWPRESENTATION" val="YES"/>
  <p:tag name="WT_ONINSERTSLIDEDLG" val="NO"/>
</p:tagLst>
</file>

<file path=ppt/tags/tag38.xml><?xml version="1.0" encoding="utf-8"?>
<p:tagLst xmlns:a="http://schemas.openxmlformats.org/drawingml/2006/main" xmlns:r="http://schemas.openxmlformats.org/officeDocument/2006/relationships" xmlns:p="http://schemas.openxmlformats.org/presentationml/2006/main">
  <p:tag name="WT_DELETETEXT" val="YES"/>
</p:tagLst>
</file>

<file path=ppt/tags/tag39.xml><?xml version="1.0" encoding="utf-8"?>
<p:tagLst xmlns:a="http://schemas.openxmlformats.org/drawingml/2006/main" xmlns:r="http://schemas.openxmlformats.org/officeDocument/2006/relationships" xmlns:p="http://schemas.openxmlformats.org/presentationml/2006/main">
  <p:tag name="WT_DELETETEXT" val="YES"/>
</p:tagLst>
</file>

<file path=ppt/tags/tag4.xml><?xml version="1.0" encoding="utf-8"?>
<p:tagLst xmlns:a="http://schemas.openxmlformats.org/drawingml/2006/main" xmlns:r="http://schemas.openxmlformats.org/officeDocument/2006/relationships" xmlns:p="http://schemas.openxmlformats.org/presentationml/2006/main">
  <p:tag name="WT_DELETETEXT" val="YES"/>
</p:tagLst>
</file>

<file path=ppt/tags/tag40.xml><?xml version="1.0" encoding="utf-8"?>
<p:tagLst xmlns:a="http://schemas.openxmlformats.org/drawingml/2006/main" xmlns:r="http://schemas.openxmlformats.org/officeDocument/2006/relationships" xmlns:p="http://schemas.openxmlformats.org/presentationml/2006/main">
  <p:tag name="WT_DIALOGNAME" val="One-Column Slide"/>
  <p:tag name="WT_SHORTNAME" val="BASIC"/>
  <p:tag name="WT_ASSOCIATEDSLIDES" val=""/>
  <p:tag name="WT_INNEWPRESENTATION" val="NO"/>
  <p:tag name="WT_ONINSERTSLIDEDLG" val="YES"/>
</p:tagLst>
</file>

<file path=ppt/tags/tag41.xml><?xml version="1.0" encoding="utf-8"?>
<p:tagLst xmlns:a="http://schemas.openxmlformats.org/drawingml/2006/main" xmlns:r="http://schemas.openxmlformats.org/officeDocument/2006/relationships" xmlns:p="http://schemas.openxmlformats.org/presentationml/2006/main">
  <p:tag name="WT_DELETETEXT" val="YES"/>
</p:tagLst>
</file>

<file path=ppt/tags/tag42.xml><?xml version="1.0" encoding="utf-8"?>
<p:tagLst xmlns:a="http://schemas.openxmlformats.org/drawingml/2006/main" xmlns:r="http://schemas.openxmlformats.org/officeDocument/2006/relationships" xmlns:p="http://schemas.openxmlformats.org/presentationml/2006/main">
  <p:tag name="WT_DELETETEXT" val="YES"/>
</p:tagLst>
</file>

<file path=ppt/tags/tag43.xml><?xml version="1.0" encoding="utf-8"?>
<p:tagLst xmlns:a="http://schemas.openxmlformats.org/drawingml/2006/main" xmlns:r="http://schemas.openxmlformats.org/officeDocument/2006/relationships" xmlns:p="http://schemas.openxmlformats.org/presentationml/2006/main">
  <p:tag name="WT_DELETETEXT" val="YES"/>
</p:tagLst>
</file>

<file path=ppt/tags/tag44.xml><?xml version="1.0" encoding="utf-8"?>
<p:tagLst xmlns:a="http://schemas.openxmlformats.org/drawingml/2006/main" xmlns:r="http://schemas.openxmlformats.org/officeDocument/2006/relationships" xmlns:p="http://schemas.openxmlformats.org/presentationml/2006/main">
  <p:tag name="WT_DIALOGNAME" val="One-Column Slide"/>
  <p:tag name="WT_SHORTNAME" val="BASIC"/>
  <p:tag name="WT_ASSOCIATEDSLIDES" val=""/>
  <p:tag name="WT_INNEWPRESENTATION" val="NO"/>
  <p:tag name="WT_ONINSERTSLIDEDLG" val="YES"/>
</p:tagLst>
</file>

<file path=ppt/tags/tag45.xml><?xml version="1.0" encoding="utf-8"?>
<p:tagLst xmlns:a="http://schemas.openxmlformats.org/drawingml/2006/main" xmlns:r="http://schemas.openxmlformats.org/officeDocument/2006/relationships" xmlns:p="http://schemas.openxmlformats.org/presentationml/2006/main">
  <p:tag name="WT_DELETETEXT" val="YES"/>
</p:tagLst>
</file>

<file path=ppt/tags/tag46.xml><?xml version="1.0" encoding="utf-8"?>
<p:tagLst xmlns:a="http://schemas.openxmlformats.org/drawingml/2006/main" xmlns:r="http://schemas.openxmlformats.org/officeDocument/2006/relationships" xmlns:p="http://schemas.openxmlformats.org/presentationml/2006/main">
  <p:tag name="WT_DELETETEXT" val="YES"/>
</p:tagLst>
</file>

<file path=ppt/tags/tag47.xml><?xml version="1.0" encoding="utf-8"?>
<p:tagLst xmlns:a="http://schemas.openxmlformats.org/drawingml/2006/main" xmlns:r="http://schemas.openxmlformats.org/officeDocument/2006/relationships" xmlns:p="http://schemas.openxmlformats.org/presentationml/2006/main">
  <p:tag name="WT_DELETETEXT" val="YES"/>
</p:tagLst>
</file>

<file path=ppt/tags/tag48.xml><?xml version="1.0" encoding="utf-8"?>
<p:tagLst xmlns:a="http://schemas.openxmlformats.org/drawingml/2006/main" xmlns:r="http://schemas.openxmlformats.org/officeDocument/2006/relationships" xmlns:p="http://schemas.openxmlformats.org/presentationml/2006/main">
  <p:tag name="WT_DIALOGNAME" val=""/>
  <p:tag name="WT_SHORTNAME" val=""/>
  <p:tag name="WT_ASSOCIATEDSLIDES" val=""/>
  <p:tag name="WT_INNEWPRESENTATION" val="YES"/>
  <p:tag name="WT_ONINSERTSLIDEDLG" val="NO"/>
</p:tagLst>
</file>

<file path=ppt/tags/tag49.xml><?xml version="1.0" encoding="utf-8"?>
<p:tagLst xmlns:a="http://schemas.openxmlformats.org/drawingml/2006/main" xmlns:r="http://schemas.openxmlformats.org/officeDocument/2006/relationships" xmlns:p="http://schemas.openxmlformats.org/presentationml/2006/main">
  <p:tag name="WT_DELETETEXT" val="YES"/>
</p:tagLst>
</file>

<file path=ppt/tags/tag5.xml><?xml version="1.0" encoding="utf-8"?>
<p:tagLst xmlns:a="http://schemas.openxmlformats.org/drawingml/2006/main" xmlns:r="http://schemas.openxmlformats.org/officeDocument/2006/relationships" xmlns:p="http://schemas.openxmlformats.org/presentationml/2006/main">
  <p:tag name="WT_DELETETEXT" val="YES"/>
</p:tagLst>
</file>

<file path=ppt/tags/tag50.xml><?xml version="1.0" encoding="utf-8"?>
<p:tagLst xmlns:a="http://schemas.openxmlformats.org/drawingml/2006/main" xmlns:r="http://schemas.openxmlformats.org/officeDocument/2006/relationships" xmlns:p="http://schemas.openxmlformats.org/presentationml/2006/main">
  <p:tag name="WT_DIALOGNAME" val="Title only"/>
  <p:tag name="WT_SHORTNAME" val="BASIC"/>
  <p:tag name="WT_ASSOCIATEDSLIDES" val=""/>
  <p:tag name="WT_INNEWPRESENTATION" val="NO"/>
  <p:tag name="WT_ONINSERTSLIDEDLG" val="YES"/>
</p:tagLst>
</file>

<file path=ppt/tags/tag51.xml><?xml version="1.0" encoding="utf-8"?>
<p:tagLst xmlns:a="http://schemas.openxmlformats.org/drawingml/2006/main" xmlns:r="http://schemas.openxmlformats.org/officeDocument/2006/relationships" xmlns:p="http://schemas.openxmlformats.org/presentationml/2006/main">
  <p:tag name="WT_DELETETEXT" val="YES"/>
</p:tagLst>
</file>

<file path=ppt/tags/tag6.xml><?xml version="1.0" encoding="utf-8"?>
<p:tagLst xmlns:a="http://schemas.openxmlformats.org/drawingml/2006/main" xmlns:r="http://schemas.openxmlformats.org/officeDocument/2006/relationships" xmlns:p="http://schemas.openxmlformats.org/presentationml/2006/main">
  <p:tag name="WT_DELETETEXT" val="YES"/>
</p:tagLst>
</file>

<file path=ppt/tags/tag7.xml><?xml version="1.0" encoding="utf-8"?>
<p:tagLst xmlns:a="http://schemas.openxmlformats.org/drawingml/2006/main" xmlns:r="http://schemas.openxmlformats.org/officeDocument/2006/relationships" xmlns:p="http://schemas.openxmlformats.org/presentationml/2006/main">
  <p:tag name="WT_DELETETEXT" val="YES"/>
</p:tagLst>
</file>

<file path=ppt/tags/tag8.xml><?xml version="1.0" encoding="utf-8"?>
<p:tagLst xmlns:a="http://schemas.openxmlformats.org/drawingml/2006/main" xmlns:r="http://schemas.openxmlformats.org/officeDocument/2006/relationships" xmlns:p="http://schemas.openxmlformats.org/presentationml/2006/main">
  <p:tag name="WT_DIALOGNAME" val="Title only"/>
  <p:tag name="WT_SHORTNAME" val="BASIC"/>
  <p:tag name="WT_ASSOCIATEDSLIDES" val=""/>
  <p:tag name="WT_INNEWPRESENTATION" val="NO"/>
  <p:tag name="WT_ONINSERTSLIDEDLG" val="YES"/>
</p:tagLst>
</file>

<file path=ppt/tags/tag9.xml><?xml version="1.0" encoding="utf-8"?>
<p:tagLst xmlns:a="http://schemas.openxmlformats.org/drawingml/2006/main" xmlns:r="http://schemas.openxmlformats.org/officeDocument/2006/relationships" xmlns:p="http://schemas.openxmlformats.org/presentationml/2006/main">
  <p:tag name="WT_DELETETEXT" val="YES"/>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6560</TotalTime>
  <Words>2648</Words>
  <Application>Microsoft Office PowerPoint</Application>
  <PresentationFormat>On-screen Show (4:3)</PresentationFormat>
  <Paragraphs>278</Paragraphs>
  <Slides>24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Cambria Math</vt:lpstr>
      <vt:lpstr>Lucida</vt:lpstr>
      <vt:lpstr>Wingdings</vt:lpstr>
      <vt:lpstr>WTW</vt:lpstr>
      <vt:lpstr>Analysing Analytics</vt:lpstr>
      <vt:lpstr>Disclaimer</vt:lpstr>
      <vt:lpstr>The (best) analytic journey </vt:lpstr>
      <vt:lpstr>Introduction</vt:lpstr>
      <vt:lpstr>Direction of travel (1)</vt:lpstr>
      <vt:lpstr>Tangent to direction of travel ….</vt:lpstr>
      <vt:lpstr>What to do with lots of data …</vt:lpstr>
      <vt:lpstr>Direction of travel (2)</vt:lpstr>
      <vt:lpstr>Understanding reality</vt:lpstr>
      <vt:lpstr>Comparison of approaches</vt:lpstr>
      <vt:lpstr>Interesting correlations</vt:lpstr>
      <vt:lpstr>Expert judgement</vt:lpstr>
      <vt:lpstr>Expert judgement – trends </vt:lpstr>
      <vt:lpstr>Data problems – selection bias?</vt:lpstr>
      <vt:lpstr>Selection bias (2)</vt:lpstr>
      <vt:lpstr>Adjustment – what to do when it goes wrong</vt:lpstr>
      <vt:lpstr>Application of results</vt:lpstr>
      <vt:lpstr>Overconfidence</vt:lpstr>
      <vt:lpstr>Overconfidence and overfitting</vt:lpstr>
      <vt:lpstr>Algorithmic bias?</vt:lpstr>
      <vt:lpstr>Ethics</vt:lpstr>
      <vt:lpstr>Ethics</vt:lpstr>
      <vt:lpstr>What could go wrong?</vt:lpstr>
      <vt:lpstr>With great power … </vt:lpstr>
    </vt:vector>
  </TitlesOfParts>
  <Company>Willis Towers Watson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 Matthew FJ. (Reigate)</dc:creator>
  <cp:lastModifiedBy>Yuming Mei</cp:lastModifiedBy>
  <cp:revision>90</cp:revision>
  <cp:lastPrinted>2018-06-01T16:02:08Z</cp:lastPrinted>
  <dcterms:created xsi:type="dcterms:W3CDTF">2018-05-09T13:21:56Z</dcterms:created>
  <dcterms:modified xsi:type="dcterms:W3CDTF">2018-06-07T10:42:19Z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ies>
</file>